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2" r:id="rId2"/>
  </p:sldMasterIdLst>
  <p:notesMasterIdLst>
    <p:notesMasterId r:id="rId21"/>
  </p:notesMasterIdLst>
  <p:sldIdLst>
    <p:sldId id="2147471318" r:id="rId3"/>
    <p:sldId id="2147470578" r:id="rId4"/>
    <p:sldId id="2147470580" r:id="rId5"/>
    <p:sldId id="2147470581" r:id="rId6"/>
    <p:sldId id="2147470584" r:id="rId7"/>
    <p:sldId id="2147470585" r:id="rId8"/>
    <p:sldId id="2147470586" r:id="rId9"/>
    <p:sldId id="2147471552" r:id="rId10"/>
    <p:sldId id="2147471556" r:id="rId11"/>
    <p:sldId id="2147471553" r:id="rId12"/>
    <p:sldId id="2147471554" r:id="rId13"/>
    <p:sldId id="2147471555" r:id="rId14"/>
    <p:sldId id="2147471452" r:id="rId15"/>
    <p:sldId id="2147470872" r:id="rId16"/>
    <p:sldId id="2147471401" r:id="rId17"/>
    <p:sldId id="2147471122" r:id="rId18"/>
    <p:sldId id="2147471320" r:id="rId19"/>
    <p:sldId id="259" r:id="rId20"/>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zione" id="{F7AA14D9-1CDE-4197-88CC-441838886701}">
          <p14:sldIdLst>
            <p14:sldId id="2147471318"/>
            <p14:sldId id="2147470578"/>
            <p14:sldId id="2147470580"/>
            <p14:sldId id="2147470581"/>
            <p14:sldId id="2147470584"/>
            <p14:sldId id="2147470585"/>
            <p14:sldId id="2147470586"/>
            <p14:sldId id="2147471552"/>
            <p14:sldId id="2147471556"/>
            <p14:sldId id="2147471553"/>
            <p14:sldId id="2147471554"/>
            <p14:sldId id="2147471555"/>
            <p14:sldId id="2147471452"/>
            <p14:sldId id="2147470872"/>
            <p14:sldId id="2147471401"/>
            <p14:sldId id="2147471122"/>
            <p14:sldId id="2147471320"/>
            <p14:sldId id="259"/>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C183F54-4E91-9ED3-52AB-EDBBFA585CFF}" name="Giorgia Gobbo" initials="GG" userId="Giorgia Gobbo" providerId="None"/>
  <p188:author id="{D14668A8-F4AC-3F4C-96B2-2561783CB99F}" name="Ievoli Riccardo" initials="RI" userId="S::vlircr@unife.it::10a6e8dd-63ba-413f-ac00-79d140a5043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5597"/>
    <a:srgbClr val="BFE4E6"/>
    <a:srgbClr val="F8CBAD"/>
    <a:srgbClr val="03A2A8"/>
    <a:srgbClr val="D6FCFE"/>
    <a:srgbClr val="FFC5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essuno stile, griglia tabel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Stile medio 2 - Color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6D9F66E-5EB9-4882-86FB-DCBF35E3C3E4}" styleName="Stile medio 4 - Colore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5FD0F851-EC5A-4D38-B0AD-8093EC10F338}" styleName="Stile chiaro 1 - Colore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7B26C5-4107-4FEC-AEDC-1716B250A1EF}" styleName="Stile chi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Stile medio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B4B98B0-60AC-42C2-AFA5-B58CD77FA1E5}" styleName="Stile chiaro 1 - Colore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799B23B-EC83-4686-B30A-512413B5E67A}" styleName="Stile chiaro 3 - Colore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Stile chiaro 2 - Colore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34" autoAdjust="0"/>
    <p:restoredTop sz="90685" autoAdjust="0"/>
  </p:normalViewPr>
  <p:slideViewPr>
    <p:cSldViewPr snapToGrid="0" snapToObjects="1">
      <p:cViewPr varScale="1">
        <p:scale>
          <a:sx n="67" d="100"/>
          <a:sy n="67" d="100"/>
        </p:scale>
        <p:origin x="572" y="68"/>
      </p:cViewPr>
      <p:guideLst>
        <p:guide orient="horz" pos="2160"/>
        <p:guide pos="3840"/>
      </p:guideLst>
    </p:cSldViewPr>
  </p:slideViewPr>
  <p:notesTextViewPr>
    <p:cViewPr>
      <p:scale>
        <a:sx n="1" d="1"/>
        <a:sy n="1" d="1"/>
      </p:scale>
      <p:origin x="0" y="0"/>
    </p:cViewPr>
  </p:notesTextViewPr>
  <p:sorterViewPr>
    <p:cViewPr varScale="1">
      <p:scale>
        <a:sx n="1" d="1"/>
        <a:sy n="1" d="1"/>
      </p:scale>
      <p:origin x="0" y="-1705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microsoft.com/office/2018/10/relationships/authors" Target="author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utente\Dropbox\CONTO%20TERZI\2026-upiao-lead\output5\Per%20Analisi%20Engagement%20INIZIALE_OUT5.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utente\Dropbox\CONTO%20TERZI\2026-upiao-lead\output5\Per%20Analisi%20Engagement%20INIZIALE_OUT5.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r>
              <a:rPr lang="it-IT" sz="2000" dirty="0">
                <a:latin typeface="Times New Roman" panose="02020603050405020304" pitchFamily="18" charset="0"/>
                <a:cs typeface="Times New Roman" panose="02020603050405020304" pitchFamily="18" charset="0"/>
              </a:rPr>
              <a:t> In quale (o quali) dei seguenti documenti sono state inserite le performance individuali attese dei </a:t>
            </a:r>
            <a:r>
              <a:rPr lang="it-IT" sz="2000" b="1" dirty="0">
                <a:latin typeface="Times New Roman" panose="02020603050405020304" pitchFamily="18" charset="0"/>
                <a:cs typeface="Times New Roman" panose="02020603050405020304" pitchFamily="18" charset="0"/>
              </a:rPr>
              <a:t>Dirigenti</a:t>
            </a:r>
            <a:r>
              <a:rPr lang="it-IT" sz="2000" b="1" baseline="0" dirty="0">
                <a:latin typeface="Times New Roman" panose="02020603050405020304" pitchFamily="18" charset="0"/>
                <a:cs typeface="Times New Roman" panose="02020603050405020304" pitchFamily="18" charset="0"/>
              </a:rPr>
              <a:t> </a:t>
            </a:r>
            <a:r>
              <a:rPr lang="it-IT" sz="2000" b="0" baseline="0" dirty="0">
                <a:latin typeface="Times New Roman" panose="02020603050405020304" pitchFamily="18" charset="0"/>
                <a:cs typeface="Times New Roman" panose="02020603050405020304" pitchFamily="18" charset="0"/>
              </a:rPr>
              <a:t>(*)</a:t>
            </a:r>
            <a:r>
              <a:rPr lang="it-IT" sz="2000" dirty="0">
                <a:latin typeface="Times New Roman" panose="02020603050405020304" pitchFamily="18" charset="0"/>
                <a:cs typeface="Times New Roman" panose="02020603050405020304" pitchFamily="18" charset="0"/>
              </a:rPr>
              <a: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endParaRPr lang="it-IT"/>
        </a:p>
      </c:txPr>
    </c:title>
    <c:autoTitleDeleted val="0"/>
    <c:plotArea>
      <c:layout/>
      <c:barChart>
        <c:barDir val="col"/>
        <c:grouping val="clustered"/>
        <c:varyColors val="0"/>
        <c:ser>
          <c:idx val="0"/>
          <c:order val="0"/>
          <c:spPr>
            <a:solidFill>
              <a:srgbClr val="C00000"/>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dk1"/>
                    </a:solidFill>
                    <a:latin typeface="Times New Roman" panose="02020603050405020304" pitchFamily="18" charset="0"/>
                    <a:ea typeface="+mn-ea"/>
                    <a:cs typeface="Times New Roman" panose="02020603050405020304" pitchFamily="18" charset="0"/>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Tabelle1!$L$3:$L$9</c:f>
              <c:strCache>
                <c:ptCount val="7"/>
                <c:pt idx="0">
                  <c:v>DUP SeS</c:v>
                </c:pt>
                <c:pt idx="1">
                  <c:v>DUP SeO</c:v>
                </c:pt>
                <c:pt idx="2">
                  <c:v>PIAO SottoSezione 2.2) Performance</c:v>
                </c:pt>
                <c:pt idx="3">
                  <c:v>PIAO SottoSezione 2.2) Performance ma in ALLEGATO</c:v>
                </c:pt>
                <c:pt idx="4">
                  <c:v>PIAO Sezione 3) Organizzazione e Capitale Umano</c:v>
                </c:pt>
                <c:pt idx="5">
                  <c:v>PIAO Sezione 3) Organizzazione e Capitale Umano ma in ALLEGATO</c:v>
                </c:pt>
                <c:pt idx="6">
                  <c:v>PEG</c:v>
                </c:pt>
              </c:strCache>
            </c:strRef>
          </c:cat>
          <c:val>
            <c:numRef>
              <c:f>Tabelle1!$N$3:$N$9</c:f>
              <c:numCache>
                <c:formatCode>0.0%</c:formatCode>
                <c:ptCount val="7"/>
                <c:pt idx="0">
                  <c:v>5.7692307692307696E-2</c:v>
                </c:pt>
                <c:pt idx="1">
                  <c:v>7.6923076923076927E-2</c:v>
                </c:pt>
                <c:pt idx="2">
                  <c:v>0.69230769230769229</c:v>
                </c:pt>
                <c:pt idx="3">
                  <c:v>0.38461538461538464</c:v>
                </c:pt>
                <c:pt idx="4">
                  <c:v>5.7692307692307696E-2</c:v>
                </c:pt>
                <c:pt idx="5">
                  <c:v>0</c:v>
                </c:pt>
                <c:pt idx="6">
                  <c:v>9.6153846153846159E-2</c:v>
                </c:pt>
              </c:numCache>
            </c:numRef>
          </c:val>
          <c:extLst>
            <c:ext xmlns:c16="http://schemas.microsoft.com/office/drawing/2014/chart" uri="{C3380CC4-5D6E-409C-BE32-E72D297353CC}">
              <c16:uniqueId val="{00000000-20F4-46F3-A69D-37E523F1F0B1}"/>
            </c:ext>
          </c:extLst>
        </c:ser>
        <c:dLbls>
          <c:dLblPos val="outEnd"/>
          <c:showLegendKey val="0"/>
          <c:showVal val="1"/>
          <c:showCatName val="0"/>
          <c:showSerName val="0"/>
          <c:showPercent val="0"/>
          <c:showBubbleSize val="0"/>
        </c:dLbls>
        <c:gapWidth val="219"/>
        <c:overlap val="-27"/>
        <c:axId val="776196239"/>
        <c:axId val="776198639"/>
      </c:barChart>
      <c:catAx>
        <c:axId val="7761962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dk1"/>
                </a:solidFill>
                <a:latin typeface="Times New Roman" panose="02020603050405020304" pitchFamily="18" charset="0"/>
                <a:ea typeface="+mn-ea"/>
                <a:cs typeface="Times New Roman" panose="02020603050405020304" pitchFamily="18" charset="0"/>
              </a:defRPr>
            </a:pPr>
            <a:endParaRPr lang="it-IT"/>
          </a:p>
        </c:txPr>
        <c:crossAx val="776198639"/>
        <c:crosses val="autoZero"/>
        <c:auto val="1"/>
        <c:lblAlgn val="ctr"/>
        <c:lblOffset val="100"/>
        <c:noMultiLvlLbl val="0"/>
      </c:catAx>
      <c:valAx>
        <c:axId val="776198639"/>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dk1"/>
                </a:solidFill>
                <a:latin typeface="Times New Roman" panose="02020603050405020304" pitchFamily="18" charset="0"/>
                <a:ea typeface="+mn-ea"/>
                <a:cs typeface="Times New Roman" panose="02020603050405020304" pitchFamily="18" charset="0"/>
              </a:defRPr>
            </a:pPr>
            <a:endParaRPr lang="it-IT"/>
          </a:p>
        </c:txPr>
        <c:crossAx val="776196239"/>
        <c:crosses val="autoZero"/>
        <c:crossBetween val="between"/>
        <c:majorUnit val="0.2"/>
      </c:valAx>
      <c:spPr>
        <a:noFill/>
        <a:ln>
          <a:noFill/>
        </a:ln>
        <a:effectLst/>
      </c:spPr>
    </c:plotArea>
    <c:plotVisOnly val="1"/>
    <c:dispBlanksAs val="gap"/>
    <c:showDLblsOverMax val="0"/>
  </c:chart>
  <c:spPr>
    <a:solidFill>
      <a:schemeClr val="lt1"/>
    </a:solidFill>
    <a:ln w="12700" cap="flat" cmpd="sng" algn="ctr">
      <a:solidFill>
        <a:schemeClr val="dk1"/>
      </a:solidFill>
      <a:prstDash val="solid"/>
      <a:miter lim="800000"/>
    </a:ln>
    <a:effectLst/>
  </c:spPr>
  <c:txPr>
    <a:bodyPr/>
    <a:lstStyle/>
    <a:p>
      <a:pPr>
        <a:defRPr>
          <a:solidFill>
            <a:schemeClr val="dk1"/>
          </a:solidFill>
          <a:latin typeface="+mn-lt"/>
          <a:ea typeface="+mn-ea"/>
          <a:cs typeface="+mn-cs"/>
        </a:defRPr>
      </a:pPr>
      <a:endParaRPr lang="it-IT"/>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dk1"/>
                </a:solidFill>
                <a:latin typeface="Times New Roman" panose="02020603050405020304" pitchFamily="18" charset="0"/>
                <a:ea typeface="+mn-ea"/>
                <a:cs typeface="Times New Roman" panose="02020603050405020304" pitchFamily="18" charset="0"/>
              </a:defRPr>
            </a:pPr>
            <a:r>
              <a:rPr lang="it-IT" sz="1800" dirty="0">
                <a:latin typeface="Times New Roman" panose="02020603050405020304" pitchFamily="18" charset="0"/>
                <a:cs typeface="Times New Roman" panose="02020603050405020304" pitchFamily="18" charset="0"/>
              </a:rPr>
              <a:t> In quale (o quali) dei seguenti documenti sono state inserite le performance individuali attese delle </a:t>
            </a:r>
            <a:r>
              <a:rPr lang="it-IT" sz="1800" b="1" dirty="0">
                <a:latin typeface="Times New Roman" panose="02020603050405020304" pitchFamily="18" charset="0"/>
                <a:cs typeface="Times New Roman" panose="02020603050405020304" pitchFamily="18" charset="0"/>
              </a:rPr>
              <a:t>Elevate Qualificazioni (EQ) </a:t>
            </a:r>
            <a:r>
              <a:rPr lang="it-IT" sz="1800" b="0" dirty="0">
                <a:latin typeface="Times New Roman" panose="02020603050405020304" pitchFamily="18" charset="0"/>
                <a:cs typeface="Times New Roman" panose="02020603050405020304" pitchFamily="18" charset="0"/>
              </a:rPr>
              <a:t>(*)</a:t>
            </a:r>
            <a:r>
              <a:rPr lang="it-IT" sz="1800" dirty="0">
                <a:latin typeface="Times New Roman" panose="02020603050405020304" pitchFamily="18" charset="0"/>
                <a:cs typeface="Times New Roman" panose="02020603050405020304" pitchFamily="18" charset="0"/>
              </a:rPr>
              <a:t>?</a:t>
            </a:r>
          </a:p>
        </c:rich>
      </c:tx>
      <c:layout>
        <c:manualLayout>
          <c:xMode val="edge"/>
          <c:yMode val="edge"/>
          <c:x val="0.14084432691692153"/>
          <c:y val="1.968503937007874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dk1"/>
              </a:solidFill>
              <a:latin typeface="Times New Roman" panose="02020603050405020304" pitchFamily="18" charset="0"/>
              <a:ea typeface="+mn-ea"/>
              <a:cs typeface="Times New Roman" panose="02020603050405020304" pitchFamily="18" charset="0"/>
            </a:defRPr>
          </a:pPr>
          <a:endParaRPr lang="it-IT"/>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dk1"/>
                    </a:solidFill>
                    <a:latin typeface="Times New Roman" panose="02020603050405020304" pitchFamily="18" charset="0"/>
                    <a:ea typeface="+mn-ea"/>
                    <a:cs typeface="Times New Roman" panose="02020603050405020304" pitchFamily="18" charset="0"/>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Tabelle1!$R$3:$R$11</c:f>
              <c:strCache>
                <c:ptCount val="9"/>
                <c:pt idx="0">
                  <c:v>DUP SeS</c:v>
                </c:pt>
                <c:pt idx="1">
                  <c:v>DUP SeO</c:v>
                </c:pt>
                <c:pt idx="2">
                  <c:v>PIAO SottoSezione 2.2) Performance</c:v>
                </c:pt>
                <c:pt idx="3">
                  <c:v>PIAO SottoSezione 2.2) Performance ma in ALLEGATO</c:v>
                </c:pt>
                <c:pt idx="4">
                  <c:v>PIAO Sezione 3) Organizzazione e Capitale Umano</c:v>
                </c:pt>
                <c:pt idx="5">
                  <c:v>PIAO Sezione 3) Organizzazione e Capitale Umano ma in ALLEGATO</c:v>
                </c:pt>
                <c:pt idx="6">
                  <c:v>PEG</c:v>
                </c:pt>
                <c:pt idx="7">
                  <c:v>Non previste</c:v>
                </c:pt>
                <c:pt idx="8">
                  <c:v>Altro (schede apposite, atti di incarico)</c:v>
                </c:pt>
              </c:strCache>
            </c:strRef>
          </c:cat>
          <c:val>
            <c:numRef>
              <c:f>Tabelle1!$T$3:$T$11</c:f>
              <c:numCache>
                <c:formatCode>0.0%</c:formatCode>
                <c:ptCount val="9"/>
                <c:pt idx="0">
                  <c:v>1.9230769230769232E-2</c:v>
                </c:pt>
                <c:pt idx="1">
                  <c:v>3.8461538461538464E-2</c:v>
                </c:pt>
                <c:pt idx="2">
                  <c:v>0.61538461538461542</c:v>
                </c:pt>
                <c:pt idx="3">
                  <c:v>0.38461538461538464</c:v>
                </c:pt>
                <c:pt idx="4">
                  <c:v>1.9230769230769232E-2</c:v>
                </c:pt>
                <c:pt idx="5">
                  <c:v>0</c:v>
                </c:pt>
                <c:pt idx="6">
                  <c:v>5.7692307692307696E-2</c:v>
                </c:pt>
                <c:pt idx="7">
                  <c:v>3.8461538461538464E-2</c:v>
                </c:pt>
                <c:pt idx="8">
                  <c:v>9.6153846153846159E-2</c:v>
                </c:pt>
              </c:numCache>
            </c:numRef>
          </c:val>
          <c:extLst>
            <c:ext xmlns:c16="http://schemas.microsoft.com/office/drawing/2014/chart" uri="{C3380CC4-5D6E-409C-BE32-E72D297353CC}">
              <c16:uniqueId val="{00000000-7187-4F91-8CA9-688F5D12D838}"/>
            </c:ext>
          </c:extLst>
        </c:ser>
        <c:dLbls>
          <c:dLblPos val="outEnd"/>
          <c:showLegendKey val="0"/>
          <c:showVal val="1"/>
          <c:showCatName val="0"/>
          <c:showSerName val="0"/>
          <c:showPercent val="0"/>
          <c:showBubbleSize val="0"/>
        </c:dLbls>
        <c:gapWidth val="219"/>
        <c:overlap val="-27"/>
        <c:axId val="776196239"/>
        <c:axId val="776198639"/>
      </c:barChart>
      <c:catAx>
        <c:axId val="7761962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chemeClr val="dk1"/>
                </a:solidFill>
                <a:latin typeface="Times New Roman" panose="02020603050405020304" pitchFamily="18" charset="0"/>
                <a:ea typeface="+mn-ea"/>
                <a:cs typeface="Times New Roman" panose="02020603050405020304" pitchFamily="18" charset="0"/>
              </a:defRPr>
            </a:pPr>
            <a:endParaRPr lang="it-IT"/>
          </a:p>
        </c:txPr>
        <c:crossAx val="776198639"/>
        <c:crosses val="autoZero"/>
        <c:auto val="1"/>
        <c:lblAlgn val="ctr"/>
        <c:lblOffset val="100"/>
        <c:noMultiLvlLbl val="0"/>
      </c:catAx>
      <c:valAx>
        <c:axId val="776198639"/>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dk1"/>
                </a:solidFill>
                <a:latin typeface="Times New Roman" panose="02020603050405020304" pitchFamily="18" charset="0"/>
                <a:ea typeface="+mn-ea"/>
                <a:cs typeface="Times New Roman" panose="02020603050405020304" pitchFamily="18" charset="0"/>
              </a:defRPr>
            </a:pPr>
            <a:endParaRPr lang="it-IT"/>
          </a:p>
        </c:txPr>
        <c:crossAx val="776196239"/>
        <c:crosses val="autoZero"/>
        <c:crossBetween val="between"/>
        <c:majorUnit val="0.2"/>
      </c:valAx>
      <c:spPr>
        <a:noFill/>
        <a:ln>
          <a:noFill/>
        </a:ln>
        <a:effectLst/>
      </c:spPr>
    </c:plotArea>
    <c:plotVisOnly val="1"/>
    <c:dispBlanksAs val="gap"/>
    <c:showDLblsOverMax val="0"/>
  </c:chart>
  <c:spPr>
    <a:solidFill>
      <a:schemeClr val="lt1"/>
    </a:solidFill>
    <a:ln w="12700" cap="flat" cmpd="sng" algn="ctr">
      <a:solidFill>
        <a:schemeClr val="dk1"/>
      </a:solidFill>
      <a:prstDash val="solid"/>
      <a:miter lim="800000"/>
    </a:ln>
    <a:effectLst/>
  </c:spPr>
  <c:txPr>
    <a:bodyPr/>
    <a:lstStyle/>
    <a:p>
      <a:pPr>
        <a:defRPr>
          <a:solidFill>
            <a:schemeClr val="dk1"/>
          </a:solidFill>
          <a:latin typeface="+mn-lt"/>
          <a:ea typeface="+mn-ea"/>
          <a:cs typeface="+mn-cs"/>
        </a:defRPr>
      </a:pPr>
      <a:endParaRPr lang="it-I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5C4766-163D-1C44-9FFF-4CDE3C0ED08E}" type="datetimeFigureOut">
              <a:rPr lang="it-IT" smtClean="0"/>
              <a:t>25/05/2026</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F23528-8378-C044-8CE2-A05EE8A97AEE}" type="slidenum">
              <a:rPr lang="it-IT" smtClean="0"/>
              <a:t>‹N›</a:t>
            </a:fld>
            <a:endParaRPr lang="it-IT"/>
          </a:p>
        </p:txBody>
      </p:sp>
    </p:spTree>
    <p:extLst>
      <p:ext uri="{BB962C8B-B14F-4D97-AF65-F5344CB8AC3E}">
        <p14:creationId xmlns:p14="http://schemas.microsoft.com/office/powerpoint/2010/main" val="8415513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4" name="Google Shape;9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B17226-1599-832D-F4AD-27CB6A898018}"/>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B21BE4B9-3A73-7450-4884-A63314B3E61C}"/>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7C5B709C-8938-4A84-187C-7BA8C668CD72}"/>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F1A3E64D-2975-32C0-4FBF-674DD00E892E}"/>
              </a:ext>
            </a:extLst>
          </p:cNvPr>
          <p:cNvSpPr>
            <a:spLocks noGrp="1"/>
          </p:cNvSpPr>
          <p:nvPr>
            <p:ph type="sldNum" sz="quarter" idx="5"/>
          </p:nvPr>
        </p:nvSpPr>
        <p:spPr/>
        <p:txBody>
          <a:bodyPr/>
          <a:lstStyle/>
          <a:p>
            <a:pPr marL="0" marR="0" lvl="0" indent="0" algn="r" defTabSz="1828434"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Lato Light" panose="020F0502020204030203" pitchFamily="34" charset="0"/>
                <a:ea typeface="+mn-ea"/>
                <a:cs typeface="+mn-cs"/>
              </a:rPr>
              <a:pPr marL="0" marR="0" lvl="0" indent="0" algn="r" defTabSz="1828434" rtl="0" eaLnBrk="1" fontAlgn="auto" latinLnBrk="0" hangingPunct="1">
                <a:lnSpc>
                  <a:spcPct val="100000"/>
                </a:lnSpc>
                <a:spcBef>
                  <a:spcPts val="0"/>
                </a:spcBef>
                <a:spcAft>
                  <a:spcPts val="0"/>
                </a:spcAft>
                <a:buClrTx/>
                <a:buSzTx/>
                <a:buFontTx/>
                <a:buNone/>
                <a:tabLst/>
                <a:defRPr/>
              </a:pPr>
              <a:t>13</a:t>
            </a:fld>
            <a:endParaRPr kumimoji="0" lang="it-IT" sz="1200" b="0" i="0" u="none" strike="noStrike" kern="1200" cap="none" spc="0" normalizeH="0" baseline="0" noProof="0">
              <a:ln>
                <a:noFill/>
              </a:ln>
              <a:solidFill>
                <a:prstClr val="black"/>
              </a:solidFill>
              <a:effectLst/>
              <a:uLnTx/>
              <a:uFillTx/>
              <a:latin typeface="Lato Light" panose="020F0502020204030203" pitchFamily="34" charset="0"/>
              <a:ea typeface="+mn-ea"/>
              <a:cs typeface="+mn-cs"/>
            </a:endParaRPr>
          </a:p>
        </p:txBody>
      </p:sp>
    </p:spTree>
    <p:extLst>
      <p:ext uri="{BB962C8B-B14F-4D97-AF65-F5344CB8AC3E}">
        <p14:creationId xmlns:p14="http://schemas.microsoft.com/office/powerpoint/2010/main" val="33819586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marL="0" marR="0" lvl="0" indent="0" algn="r" defTabSz="1828434" rtl="0" eaLnBrk="1" fontAlgn="auto" latinLnBrk="0" hangingPunct="1">
              <a:lnSpc>
                <a:spcPct val="100000"/>
              </a:lnSpc>
              <a:spcBef>
                <a:spcPts val="0"/>
              </a:spcBef>
              <a:spcAft>
                <a:spcPts val="0"/>
              </a:spcAft>
              <a:buClrTx/>
              <a:buSzTx/>
              <a:buFontTx/>
              <a:buNone/>
              <a:tabLst/>
              <a:defRPr/>
            </a:pPr>
            <a:fld id="{006BE02D-20C0-F840-AFAC-BEA99C74FDC2}" type="slidenum">
              <a:rPr kumimoji="0" lang="en-US" sz="1200" b="0" i="0" u="none" strike="noStrike" kern="1200" cap="none" spc="0" normalizeH="0" baseline="0" noProof="0" smtClean="0">
                <a:ln>
                  <a:noFill/>
                </a:ln>
                <a:solidFill>
                  <a:prstClr val="black"/>
                </a:solidFill>
                <a:effectLst/>
                <a:uLnTx/>
                <a:uFillTx/>
                <a:latin typeface="Lato Light" panose="020F0502020204030203" pitchFamily="34" charset="0"/>
                <a:ea typeface="+mn-ea"/>
                <a:cs typeface="+mn-cs"/>
              </a:rPr>
              <a:pPr marL="0" marR="0" lvl="0" indent="0" algn="r" defTabSz="1828434"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Tree>
    <p:extLst>
      <p:ext uri="{BB962C8B-B14F-4D97-AF65-F5344CB8AC3E}">
        <p14:creationId xmlns:p14="http://schemas.microsoft.com/office/powerpoint/2010/main" val="6544234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5.jpe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iniziale">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51FC896D-4990-4E92-B14C-047149F04429}"/>
              </a:ext>
            </a:extLst>
          </p:cNvPr>
          <p:cNvPicPr>
            <a:picLocks noChangeAspect="1"/>
          </p:cNvPicPr>
          <p:nvPr userDrawn="1"/>
        </p:nvPicPr>
        <p:blipFill>
          <a:blip r:embed="rId2"/>
          <a:stretch>
            <a:fillRect/>
          </a:stretch>
        </p:blipFill>
        <p:spPr>
          <a:xfrm>
            <a:off x="11045871" y="5983328"/>
            <a:ext cx="831169" cy="831169"/>
          </a:xfrm>
          <a:prstGeom prst="rect">
            <a:avLst/>
          </a:prstGeom>
        </p:spPr>
      </p:pic>
    </p:spTree>
    <p:extLst>
      <p:ext uri="{BB962C8B-B14F-4D97-AF65-F5344CB8AC3E}">
        <p14:creationId xmlns:p14="http://schemas.microsoft.com/office/powerpoint/2010/main" val="3911640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44314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lide-iniziale">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51FC896D-4990-4E92-B14C-047149F04429}"/>
              </a:ext>
            </a:extLst>
          </p:cNvPr>
          <p:cNvPicPr>
            <a:picLocks noChangeAspect="1"/>
          </p:cNvPicPr>
          <p:nvPr userDrawn="1"/>
        </p:nvPicPr>
        <p:blipFill>
          <a:blip r:embed="rId2"/>
          <a:stretch>
            <a:fillRect/>
          </a:stretch>
        </p:blipFill>
        <p:spPr>
          <a:xfrm>
            <a:off x="11045871" y="5983328"/>
            <a:ext cx="831169" cy="831169"/>
          </a:xfrm>
          <a:prstGeom prst="rect">
            <a:avLst/>
          </a:prstGeom>
        </p:spPr>
      </p:pic>
    </p:spTree>
    <p:extLst>
      <p:ext uri="{BB962C8B-B14F-4D97-AF65-F5344CB8AC3E}">
        <p14:creationId xmlns:p14="http://schemas.microsoft.com/office/powerpoint/2010/main" val="39057386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Layout personalizzato">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458731B9-9592-6041-99DB-824995ABF303}"/>
              </a:ext>
            </a:extLst>
          </p:cNvPr>
          <p:cNvSpPr/>
          <p:nvPr userDrawn="1"/>
        </p:nvSpPr>
        <p:spPr>
          <a:xfrm>
            <a:off x="-1" y="285611"/>
            <a:ext cx="212037" cy="658605"/>
          </a:xfrm>
          <a:prstGeom prst="rect">
            <a:avLst/>
          </a:prstGeom>
          <a:solidFill>
            <a:srgbClr val="03A2A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it-IT" dirty="0">
              <a:latin typeface="+mn-lt"/>
            </a:endParaRPr>
          </a:p>
        </p:txBody>
      </p:sp>
      <p:sp>
        <p:nvSpPr>
          <p:cNvPr id="4" name="Titolo 3">
            <a:extLst>
              <a:ext uri="{FF2B5EF4-FFF2-40B4-BE49-F238E27FC236}">
                <a16:creationId xmlns:a16="http://schemas.microsoft.com/office/drawing/2014/main" id="{8E977A2C-4ABA-8C42-8C17-188A6E690D5A}"/>
              </a:ext>
            </a:extLst>
          </p:cNvPr>
          <p:cNvSpPr>
            <a:spLocks noGrp="1"/>
          </p:cNvSpPr>
          <p:nvPr>
            <p:ph type="title"/>
          </p:nvPr>
        </p:nvSpPr>
        <p:spPr>
          <a:xfrm>
            <a:off x="212036" y="295552"/>
            <a:ext cx="10711068" cy="658604"/>
          </a:xfrm>
          <a:prstGeom prst="rect">
            <a:avLst/>
          </a:prstGeom>
        </p:spPr>
        <p:txBody>
          <a:bodyPr>
            <a:noAutofit/>
          </a:bodyPr>
          <a:lstStyle>
            <a:lvl1pPr>
              <a:lnSpc>
                <a:spcPct val="100000"/>
              </a:lnSpc>
              <a:defRPr sz="3600" b="1" i="0">
                <a:solidFill>
                  <a:schemeClr val="tx1"/>
                </a:solidFill>
                <a:latin typeface="+mn-lt"/>
                <a:cs typeface="Rubik" pitchFamily="2" charset="-79"/>
              </a:defRPr>
            </a:lvl1pPr>
          </a:lstStyle>
          <a:p>
            <a:r>
              <a:rPr lang="it-IT" dirty="0"/>
              <a:t>Fare clic per modificare lo stile del titolo dello schema</a:t>
            </a:r>
          </a:p>
        </p:txBody>
      </p:sp>
      <p:sp>
        <p:nvSpPr>
          <p:cNvPr id="8" name="Segnaposto contenuto 7">
            <a:extLst>
              <a:ext uri="{FF2B5EF4-FFF2-40B4-BE49-F238E27FC236}">
                <a16:creationId xmlns:a16="http://schemas.microsoft.com/office/drawing/2014/main" id="{8749F992-4D8A-4044-BE69-383C620ADC74}"/>
              </a:ext>
            </a:extLst>
          </p:cNvPr>
          <p:cNvSpPr>
            <a:spLocks noGrp="1"/>
          </p:cNvSpPr>
          <p:nvPr>
            <p:ph sz="quarter" idx="10"/>
          </p:nvPr>
        </p:nvSpPr>
        <p:spPr>
          <a:xfrm>
            <a:off x="212036" y="1659835"/>
            <a:ext cx="11744737" cy="4253948"/>
          </a:xfrm>
          <a:prstGeom prst="rect">
            <a:avLst/>
          </a:prstGeom>
        </p:spPr>
        <p:txBody>
          <a:bodyPr/>
          <a:lstStyle>
            <a:lvl1pPr>
              <a:lnSpc>
                <a:spcPct val="100000"/>
              </a:lnSpc>
              <a:spcBef>
                <a:spcPts val="1200"/>
              </a:spcBef>
              <a:spcAft>
                <a:spcPts val="1200"/>
              </a:spcAft>
              <a:defRPr sz="2400" b="0" i="0">
                <a:latin typeface="+mj-lt"/>
              </a:defRPr>
            </a:lvl1pPr>
            <a:lvl2pPr>
              <a:defRPr sz="2400" b="0" i="0">
                <a:latin typeface="+mj-lt"/>
              </a:defRPr>
            </a:lvl2pPr>
            <a:lvl3pPr>
              <a:defRPr sz="2400" b="0" i="0">
                <a:latin typeface="+mj-lt"/>
              </a:defRPr>
            </a:lvl3pPr>
            <a:lvl4pPr>
              <a:defRPr sz="2400" b="0" i="0">
                <a:latin typeface="+mj-lt"/>
              </a:defRPr>
            </a:lvl4pPr>
            <a:lvl5pPr>
              <a:defRPr sz="2400" b="0" i="0">
                <a:latin typeface="+mj-lt"/>
              </a:defRPr>
            </a:lvl5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pic>
        <p:nvPicPr>
          <p:cNvPr id="6" name="Immagine 5">
            <a:extLst>
              <a:ext uri="{FF2B5EF4-FFF2-40B4-BE49-F238E27FC236}">
                <a16:creationId xmlns:a16="http://schemas.microsoft.com/office/drawing/2014/main" id="{51FC896D-4990-4E92-B14C-047149F04429}"/>
              </a:ext>
            </a:extLst>
          </p:cNvPr>
          <p:cNvPicPr>
            <a:picLocks noChangeAspect="1"/>
          </p:cNvPicPr>
          <p:nvPr userDrawn="1"/>
        </p:nvPicPr>
        <p:blipFill>
          <a:blip r:embed="rId2"/>
          <a:stretch>
            <a:fillRect/>
          </a:stretch>
        </p:blipFill>
        <p:spPr>
          <a:xfrm>
            <a:off x="11045871" y="5983328"/>
            <a:ext cx="831169" cy="831169"/>
          </a:xfrm>
          <a:prstGeom prst="rect">
            <a:avLst/>
          </a:prstGeom>
        </p:spPr>
      </p:pic>
    </p:spTree>
    <p:extLst>
      <p:ext uri="{BB962C8B-B14F-4D97-AF65-F5344CB8AC3E}">
        <p14:creationId xmlns:p14="http://schemas.microsoft.com/office/powerpoint/2010/main" val="42306300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Layout personalizzato">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458731B9-9592-6041-99DB-824995ABF303}"/>
              </a:ext>
            </a:extLst>
          </p:cNvPr>
          <p:cNvSpPr/>
          <p:nvPr userDrawn="1"/>
        </p:nvSpPr>
        <p:spPr>
          <a:xfrm>
            <a:off x="-1" y="285611"/>
            <a:ext cx="212037" cy="658605"/>
          </a:xfrm>
          <a:prstGeom prst="rect">
            <a:avLst/>
          </a:prstGeom>
          <a:solidFill>
            <a:srgbClr val="03A2A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it-IT" dirty="0">
              <a:latin typeface="+mn-lt"/>
            </a:endParaRPr>
          </a:p>
        </p:txBody>
      </p:sp>
    </p:spTree>
    <p:extLst>
      <p:ext uri="{BB962C8B-B14F-4D97-AF65-F5344CB8AC3E}">
        <p14:creationId xmlns:p14="http://schemas.microsoft.com/office/powerpoint/2010/main" val="21729754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lide-vuota">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51FC896D-4990-4E92-B14C-047149F04429}"/>
              </a:ext>
            </a:extLst>
          </p:cNvPr>
          <p:cNvPicPr>
            <a:picLocks noChangeAspect="1"/>
          </p:cNvPicPr>
          <p:nvPr userDrawn="1"/>
        </p:nvPicPr>
        <p:blipFill>
          <a:blip r:embed="rId2"/>
          <a:stretch>
            <a:fillRect/>
          </a:stretch>
        </p:blipFill>
        <p:spPr>
          <a:xfrm>
            <a:off x="11045871" y="5983328"/>
            <a:ext cx="831169" cy="831169"/>
          </a:xfrm>
          <a:prstGeom prst="rect">
            <a:avLst/>
          </a:prstGeom>
        </p:spPr>
      </p:pic>
    </p:spTree>
    <p:extLst>
      <p:ext uri="{BB962C8B-B14F-4D97-AF65-F5344CB8AC3E}">
        <p14:creationId xmlns:p14="http://schemas.microsoft.com/office/powerpoint/2010/main" val="26419489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olo e contenuto">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51FC896D-4990-4E92-B14C-047149F04429}"/>
              </a:ext>
            </a:extLst>
          </p:cNvPr>
          <p:cNvPicPr>
            <a:picLocks noChangeAspect="1"/>
          </p:cNvPicPr>
          <p:nvPr userDrawn="1"/>
        </p:nvPicPr>
        <p:blipFill>
          <a:blip r:embed="rId2"/>
          <a:stretch>
            <a:fillRect/>
          </a:stretch>
        </p:blipFill>
        <p:spPr>
          <a:xfrm>
            <a:off x="11045871" y="5983328"/>
            <a:ext cx="831169" cy="831169"/>
          </a:xfrm>
          <a:prstGeom prst="rect">
            <a:avLst/>
          </a:prstGeom>
        </p:spPr>
      </p:pic>
    </p:spTree>
    <p:extLst>
      <p:ext uri="{BB962C8B-B14F-4D97-AF65-F5344CB8AC3E}">
        <p14:creationId xmlns:p14="http://schemas.microsoft.com/office/powerpoint/2010/main" val="3553276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Vuota" type="blank">
  <p:cSld name="Vuota">
    <p:spTree>
      <p:nvGrpSpPr>
        <p:cNvPr id="1" name="Shape 20"/>
        <p:cNvGrpSpPr/>
        <p:nvPr/>
      </p:nvGrpSpPr>
      <p:grpSpPr>
        <a:xfrm>
          <a:off x="0" y="0"/>
          <a:ext cx="0" cy="0"/>
          <a:chOff x="0" y="0"/>
          <a:chExt cx="0" cy="0"/>
        </a:xfrm>
      </p:grpSpPr>
      <p:pic>
        <p:nvPicPr>
          <p:cNvPr id="2" name="Immagine 1">
            <a:extLst>
              <a:ext uri="{FF2B5EF4-FFF2-40B4-BE49-F238E27FC236}">
                <a16:creationId xmlns:a16="http://schemas.microsoft.com/office/drawing/2014/main" id="{94674F95-4F63-3489-BED2-1BEC8CD3452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267797" y="6146800"/>
            <a:ext cx="7139940" cy="600075"/>
          </a:xfrm>
          <a:prstGeom prst="rect">
            <a:avLst/>
          </a:prstGeom>
          <a:noFill/>
          <a:ln>
            <a:noFill/>
          </a:ln>
        </p:spPr>
      </p:pic>
      <p:pic>
        <p:nvPicPr>
          <p:cNvPr id="3" name="Immagine 2" descr="Immagine che contiene logo, testo, emblema, cresta&#10;&#10;Descrizione generata automaticamente">
            <a:extLst>
              <a:ext uri="{FF2B5EF4-FFF2-40B4-BE49-F238E27FC236}">
                <a16:creationId xmlns:a16="http://schemas.microsoft.com/office/drawing/2014/main" id="{9353490D-A7E3-B7DE-BE17-758F9210057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24026" y="415195"/>
            <a:ext cx="1085215" cy="932815"/>
          </a:xfrm>
          <a:prstGeom prst="rect">
            <a:avLst/>
          </a:prstGeom>
          <a:noFill/>
        </p:spPr>
      </p:pic>
      <p:pic>
        <p:nvPicPr>
          <p:cNvPr id="4" name="Immagine 3">
            <a:extLst>
              <a:ext uri="{FF2B5EF4-FFF2-40B4-BE49-F238E27FC236}">
                <a16:creationId xmlns:a16="http://schemas.microsoft.com/office/drawing/2014/main" id="{D322F5D3-1FE2-2487-B60B-C339A76901E2}"/>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531186" y="486933"/>
            <a:ext cx="1695450" cy="737870"/>
          </a:xfrm>
          <a:prstGeom prst="rect">
            <a:avLst/>
          </a:prstGeom>
          <a:noFill/>
          <a:ln>
            <a:noFill/>
          </a:ln>
        </p:spPr>
      </p:pic>
      <p:pic>
        <p:nvPicPr>
          <p:cNvPr id="17" name="Immagine 16">
            <a:extLst>
              <a:ext uri="{FF2B5EF4-FFF2-40B4-BE49-F238E27FC236}">
                <a16:creationId xmlns:a16="http://schemas.microsoft.com/office/drawing/2014/main" id="{CC88E6A3-7976-4CF7-BC05-7E7894D2D6EA}"/>
              </a:ext>
            </a:extLst>
          </p:cNvPr>
          <p:cNvPicPr>
            <a:picLocks noChangeAspect="1"/>
          </p:cNvPicPr>
          <p:nvPr userDrawn="1"/>
        </p:nvPicPr>
        <p:blipFill>
          <a:blip r:embed="rId5"/>
          <a:stretch>
            <a:fillRect/>
          </a:stretch>
        </p:blipFill>
        <p:spPr>
          <a:xfrm>
            <a:off x="5160433" y="486933"/>
            <a:ext cx="6431795" cy="839274"/>
          </a:xfrm>
          <a:prstGeom prst="rect">
            <a:avLst/>
          </a:prstGeom>
        </p:spPr>
      </p:pic>
    </p:spTree>
    <p:extLst>
      <p:ext uri="{BB962C8B-B14F-4D97-AF65-F5344CB8AC3E}">
        <p14:creationId xmlns:p14="http://schemas.microsoft.com/office/powerpoint/2010/main" val="22606987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Intestazione sezione" userDrawn="1">
  <p:cSld name="Intestazione sezione">
    <p:spTree>
      <p:nvGrpSpPr>
        <p:cNvPr id="1" name="Shape 32"/>
        <p:cNvGrpSpPr/>
        <p:nvPr/>
      </p:nvGrpSpPr>
      <p:grpSpPr>
        <a:xfrm>
          <a:off x="0" y="0"/>
          <a:ext cx="0" cy="0"/>
          <a:chOff x="0" y="0"/>
          <a:chExt cx="0" cy="0"/>
        </a:xfrm>
      </p:grpSpPr>
      <p:pic>
        <p:nvPicPr>
          <p:cNvPr id="14" name="Immagine 13">
            <a:extLst>
              <a:ext uri="{FF2B5EF4-FFF2-40B4-BE49-F238E27FC236}">
                <a16:creationId xmlns:a16="http://schemas.microsoft.com/office/drawing/2014/main" id="{51FC896D-4990-4E92-B14C-047149F04429}"/>
              </a:ext>
            </a:extLst>
          </p:cNvPr>
          <p:cNvPicPr>
            <a:picLocks noChangeAspect="1"/>
          </p:cNvPicPr>
          <p:nvPr userDrawn="1"/>
        </p:nvPicPr>
        <p:blipFill>
          <a:blip r:embed="rId2"/>
          <a:stretch>
            <a:fillRect/>
          </a:stretch>
        </p:blipFill>
        <p:spPr>
          <a:xfrm>
            <a:off x="11045871" y="5780128"/>
            <a:ext cx="1077872" cy="1077872"/>
          </a:xfrm>
          <a:prstGeom prst="rect">
            <a:avLst/>
          </a:prstGeom>
        </p:spPr>
      </p:pic>
    </p:spTree>
    <p:extLst>
      <p:ext uri="{BB962C8B-B14F-4D97-AF65-F5344CB8AC3E}">
        <p14:creationId xmlns:p14="http://schemas.microsoft.com/office/powerpoint/2010/main" val="40917394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9EC79F1-B3A9-4C7D-A03A-7A7CBE5F1A90}"/>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C4F65B14-801C-4121-9AC0-2F2AABA6E65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A1E097A9-DABB-4D34-AD7A-7388C46BB991}"/>
              </a:ext>
            </a:extLst>
          </p:cNvPr>
          <p:cNvSpPr>
            <a:spLocks noGrp="1"/>
          </p:cNvSpPr>
          <p:nvPr>
            <p:ph type="dt" sz="half" idx="10"/>
          </p:nvPr>
        </p:nvSpPr>
        <p:spPr/>
        <p:txBody>
          <a:bodyPr/>
          <a:lstStyle/>
          <a:p>
            <a:fld id="{C94C2F38-5715-4DF2-9F71-4B95EDF08541}" type="datetimeFigureOut">
              <a:rPr lang="it-IT" smtClean="0"/>
              <a:t>25/05/2026</a:t>
            </a:fld>
            <a:endParaRPr lang="it-IT"/>
          </a:p>
        </p:txBody>
      </p:sp>
      <p:sp>
        <p:nvSpPr>
          <p:cNvPr id="5" name="Segnaposto piè di pagina 4">
            <a:extLst>
              <a:ext uri="{FF2B5EF4-FFF2-40B4-BE49-F238E27FC236}">
                <a16:creationId xmlns:a16="http://schemas.microsoft.com/office/drawing/2014/main" id="{2321FC30-5BDA-4155-966C-C6ED62432F7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9DE1D009-A6B5-47BB-AB98-03BBEFE3F61E}"/>
              </a:ext>
            </a:extLst>
          </p:cNvPr>
          <p:cNvSpPr>
            <a:spLocks noGrp="1"/>
          </p:cNvSpPr>
          <p:nvPr>
            <p:ph type="sldNum" sz="quarter" idx="12"/>
          </p:nvPr>
        </p:nvSpPr>
        <p:spPr/>
        <p:txBody>
          <a:bodyPr/>
          <a:lstStyle/>
          <a:p>
            <a:fld id="{49B3580F-0B54-4B6D-95B9-A98D08AF3451}" type="slidenum">
              <a:rPr lang="it-IT" smtClean="0"/>
              <a:t>‹N›</a:t>
            </a:fld>
            <a:endParaRPr lang="it-IT"/>
          </a:p>
        </p:txBody>
      </p:sp>
    </p:spTree>
    <p:extLst>
      <p:ext uri="{BB962C8B-B14F-4D97-AF65-F5344CB8AC3E}">
        <p14:creationId xmlns:p14="http://schemas.microsoft.com/office/powerpoint/2010/main" val="12746970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Diapositiva titolo">
    <p:spTree>
      <p:nvGrpSpPr>
        <p:cNvPr id="1" name=""/>
        <p:cNvGrpSpPr/>
        <p:nvPr/>
      </p:nvGrpSpPr>
      <p:grpSpPr>
        <a:xfrm>
          <a:off x="0" y="0"/>
          <a:ext cx="0" cy="0"/>
          <a:chOff x="0" y="0"/>
          <a:chExt cx="0" cy="0"/>
        </a:xfrm>
      </p:grpSpPr>
      <p:sp>
        <p:nvSpPr>
          <p:cNvPr id="11" name="Rettangolo 10">
            <a:extLst>
              <a:ext uri="{FF2B5EF4-FFF2-40B4-BE49-F238E27FC236}">
                <a16:creationId xmlns:a16="http://schemas.microsoft.com/office/drawing/2014/main" id="{A1035F71-07A0-AB96-589E-26041A8C8042}"/>
              </a:ext>
            </a:extLst>
          </p:cNvPr>
          <p:cNvSpPr/>
          <p:nvPr userDrawn="1"/>
        </p:nvSpPr>
        <p:spPr>
          <a:xfrm>
            <a:off x="-24000" y="1"/>
            <a:ext cx="12240000" cy="6858000"/>
          </a:xfrm>
          <a:prstGeom prst="rect">
            <a:avLst/>
          </a:prstGeom>
          <a:solidFill>
            <a:srgbClr val="1BA3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Segnaposto contenuto 2">
            <a:extLst>
              <a:ext uri="{FF2B5EF4-FFF2-40B4-BE49-F238E27FC236}">
                <a16:creationId xmlns:a16="http://schemas.microsoft.com/office/drawing/2014/main" id="{F33DDF25-183B-D8A5-2695-F3D34F1AE80C}"/>
              </a:ext>
            </a:extLst>
          </p:cNvPr>
          <p:cNvSpPr>
            <a:spLocks noGrp="1"/>
          </p:cNvSpPr>
          <p:nvPr>
            <p:ph idx="1"/>
          </p:nvPr>
        </p:nvSpPr>
        <p:spPr>
          <a:xfrm>
            <a:off x="288236" y="1152939"/>
            <a:ext cx="5671930" cy="3289851"/>
          </a:xfrm>
        </p:spPr>
        <p:txBody>
          <a:bodyPr>
            <a:normAutofit/>
          </a:bodyPr>
          <a:lstStyle>
            <a:lvl1pPr>
              <a:lnSpc>
                <a:spcPct val="100000"/>
              </a:lnSpc>
              <a:spcBef>
                <a:spcPts val="0"/>
              </a:spcBef>
              <a:defRPr sz="1400">
                <a:solidFill>
                  <a:schemeClr val="bg1"/>
                </a:solidFill>
                <a:latin typeface="Titillium Web" pitchFamily="2" charset="77"/>
              </a:defRPr>
            </a:lvl1pPr>
            <a:lvl2pPr>
              <a:lnSpc>
                <a:spcPct val="100000"/>
              </a:lnSpc>
              <a:spcBef>
                <a:spcPts val="0"/>
              </a:spcBef>
              <a:defRPr sz="1400">
                <a:solidFill>
                  <a:schemeClr val="bg1"/>
                </a:solidFill>
                <a:latin typeface="Titillium Web" pitchFamily="2" charset="77"/>
              </a:defRPr>
            </a:lvl2pPr>
            <a:lvl3pPr>
              <a:lnSpc>
                <a:spcPct val="100000"/>
              </a:lnSpc>
              <a:spcBef>
                <a:spcPts val="0"/>
              </a:spcBef>
              <a:defRPr sz="1400">
                <a:solidFill>
                  <a:schemeClr val="bg1"/>
                </a:solidFill>
                <a:latin typeface="Titillium Web" pitchFamily="2" charset="77"/>
              </a:defRPr>
            </a:lvl3pPr>
            <a:lvl4pPr>
              <a:lnSpc>
                <a:spcPct val="100000"/>
              </a:lnSpc>
              <a:spcBef>
                <a:spcPts val="0"/>
              </a:spcBef>
              <a:defRPr sz="1400">
                <a:solidFill>
                  <a:schemeClr val="bg1"/>
                </a:solidFill>
                <a:latin typeface="Titillium Web" pitchFamily="2" charset="77"/>
              </a:defRPr>
            </a:lvl4pPr>
            <a:lvl5pPr>
              <a:lnSpc>
                <a:spcPct val="100000"/>
              </a:lnSpc>
              <a:spcBef>
                <a:spcPts val="0"/>
              </a:spcBef>
              <a:defRPr sz="1400">
                <a:solidFill>
                  <a:schemeClr val="bg1"/>
                </a:solidFill>
                <a:latin typeface="Titillium Web" pitchFamily="2" charset="77"/>
              </a:defRPr>
            </a:lvl5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12" name="Rettangolo 11">
            <a:extLst>
              <a:ext uri="{FF2B5EF4-FFF2-40B4-BE49-F238E27FC236}">
                <a16:creationId xmlns:a16="http://schemas.microsoft.com/office/drawing/2014/main" id="{C07BBF36-D2B8-7918-3F27-046C1F480D5E}"/>
              </a:ext>
            </a:extLst>
          </p:cNvPr>
          <p:cNvSpPr/>
          <p:nvPr userDrawn="1"/>
        </p:nvSpPr>
        <p:spPr>
          <a:xfrm>
            <a:off x="-24000" y="6172200"/>
            <a:ext cx="12240000" cy="6858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solidFill>
                <a:schemeClr val="bg1"/>
              </a:solidFill>
            </a:endParaRPr>
          </a:p>
        </p:txBody>
      </p:sp>
    </p:spTree>
    <p:extLst>
      <p:ext uri="{BB962C8B-B14F-4D97-AF65-F5344CB8AC3E}">
        <p14:creationId xmlns:p14="http://schemas.microsoft.com/office/powerpoint/2010/main" val="3959756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Layout personalizzato">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458731B9-9592-6041-99DB-824995ABF303}"/>
              </a:ext>
            </a:extLst>
          </p:cNvPr>
          <p:cNvSpPr/>
          <p:nvPr userDrawn="1"/>
        </p:nvSpPr>
        <p:spPr>
          <a:xfrm>
            <a:off x="-1" y="285611"/>
            <a:ext cx="212037" cy="658605"/>
          </a:xfrm>
          <a:prstGeom prst="rect">
            <a:avLst/>
          </a:prstGeom>
          <a:solidFill>
            <a:srgbClr val="03A2A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it-IT" dirty="0">
              <a:latin typeface="+mn-lt"/>
            </a:endParaRPr>
          </a:p>
        </p:txBody>
      </p:sp>
      <p:sp>
        <p:nvSpPr>
          <p:cNvPr id="4" name="Titolo 3">
            <a:extLst>
              <a:ext uri="{FF2B5EF4-FFF2-40B4-BE49-F238E27FC236}">
                <a16:creationId xmlns:a16="http://schemas.microsoft.com/office/drawing/2014/main" id="{8E977A2C-4ABA-8C42-8C17-188A6E690D5A}"/>
              </a:ext>
            </a:extLst>
          </p:cNvPr>
          <p:cNvSpPr>
            <a:spLocks noGrp="1"/>
          </p:cNvSpPr>
          <p:nvPr>
            <p:ph type="title"/>
          </p:nvPr>
        </p:nvSpPr>
        <p:spPr>
          <a:xfrm>
            <a:off x="212036" y="295552"/>
            <a:ext cx="10711068" cy="658604"/>
          </a:xfrm>
          <a:prstGeom prst="rect">
            <a:avLst/>
          </a:prstGeom>
        </p:spPr>
        <p:txBody>
          <a:bodyPr>
            <a:noAutofit/>
          </a:bodyPr>
          <a:lstStyle>
            <a:lvl1pPr>
              <a:lnSpc>
                <a:spcPct val="100000"/>
              </a:lnSpc>
              <a:defRPr sz="3600" b="1" i="0">
                <a:solidFill>
                  <a:schemeClr val="tx1"/>
                </a:solidFill>
                <a:latin typeface="+mn-lt"/>
                <a:cs typeface="Rubik" pitchFamily="2" charset="-79"/>
              </a:defRPr>
            </a:lvl1pPr>
          </a:lstStyle>
          <a:p>
            <a:r>
              <a:rPr lang="it-IT" dirty="0"/>
              <a:t>Fare clic per modificare lo stile del titolo dello schema</a:t>
            </a:r>
          </a:p>
        </p:txBody>
      </p:sp>
      <p:sp>
        <p:nvSpPr>
          <p:cNvPr id="8" name="Segnaposto contenuto 7">
            <a:extLst>
              <a:ext uri="{FF2B5EF4-FFF2-40B4-BE49-F238E27FC236}">
                <a16:creationId xmlns:a16="http://schemas.microsoft.com/office/drawing/2014/main" id="{8749F992-4D8A-4044-BE69-383C620ADC74}"/>
              </a:ext>
            </a:extLst>
          </p:cNvPr>
          <p:cNvSpPr>
            <a:spLocks noGrp="1"/>
          </p:cNvSpPr>
          <p:nvPr>
            <p:ph sz="quarter" idx="10"/>
          </p:nvPr>
        </p:nvSpPr>
        <p:spPr>
          <a:xfrm>
            <a:off x="212036" y="1659835"/>
            <a:ext cx="11744737" cy="4253948"/>
          </a:xfrm>
          <a:prstGeom prst="rect">
            <a:avLst/>
          </a:prstGeom>
        </p:spPr>
        <p:txBody>
          <a:bodyPr/>
          <a:lstStyle>
            <a:lvl1pPr>
              <a:lnSpc>
                <a:spcPct val="100000"/>
              </a:lnSpc>
              <a:spcBef>
                <a:spcPts val="1200"/>
              </a:spcBef>
              <a:spcAft>
                <a:spcPts val="1200"/>
              </a:spcAft>
              <a:defRPr sz="2400" b="0" i="0">
                <a:latin typeface="+mj-lt"/>
              </a:defRPr>
            </a:lvl1pPr>
            <a:lvl2pPr>
              <a:defRPr sz="2400" b="0" i="0">
                <a:latin typeface="+mj-lt"/>
              </a:defRPr>
            </a:lvl2pPr>
            <a:lvl3pPr>
              <a:defRPr sz="2400" b="0" i="0">
                <a:latin typeface="+mj-lt"/>
              </a:defRPr>
            </a:lvl3pPr>
            <a:lvl4pPr>
              <a:defRPr sz="2400" b="0" i="0">
                <a:latin typeface="+mj-lt"/>
              </a:defRPr>
            </a:lvl4pPr>
            <a:lvl5pPr>
              <a:defRPr sz="2400" b="0" i="0">
                <a:latin typeface="+mj-lt"/>
              </a:defRPr>
            </a:lvl5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pic>
        <p:nvPicPr>
          <p:cNvPr id="6" name="Immagine 5">
            <a:extLst>
              <a:ext uri="{FF2B5EF4-FFF2-40B4-BE49-F238E27FC236}">
                <a16:creationId xmlns:a16="http://schemas.microsoft.com/office/drawing/2014/main" id="{51FC896D-4990-4E92-B14C-047149F04429}"/>
              </a:ext>
            </a:extLst>
          </p:cNvPr>
          <p:cNvPicPr>
            <a:picLocks noChangeAspect="1"/>
          </p:cNvPicPr>
          <p:nvPr userDrawn="1"/>
        </p:nvPicPr>
        <p:blipFill>
          <a:blip r:embed="rId2"/>
          <a:stretch>
            <a:fillRect/>
          </a:stretch>
        </p:blipFill>
        <p:spPr>
          <a:xfrm>
            <a:off x="11045871" y="5983328"/>
            <a:ext cx="831169" cy="831169"/>
          </a:xfrm>
          <a:prstGeom prst="rect">
            <a:avLst/>
          </a:prstGeom>
        </p:spPr>
      </p:pic>
    </p:spTree>
    <p:extLst>
      <p:ext uri="{BB962C8B-B14F-4D97-AF65-F5344CB8AC3E}">
        <p14:creationId xmlns:p14="http://schemas.microsoft.com/office/powerpoint/2010/main" val="3249521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Layout personalizzato">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458731B9-9592-6041-99DB-824995ABF303}"/>
              </a:ext>
            </a:extLst>
          </p:cNvPr>
          <p:cNvSpPr/>
          <p:nvPr userDrawn="1"/>
        </p:nvSpPr>
        <p:spPr>
          <a:xfrm>
            <a:off x="-1" y="285611"/>
            <a:ext cx="212037" cy="658605"/>
          </a:xfrm>
          <a:prstGeom prst="rect">
            <a:avLst/>
          </a:prstGeom>
          <a:solidFill>
            <a:srgbClr val="03A2A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it-IT" dirty="0">
              <a:latin typeface="+mn-lt"/>
            </a:endParaRPr>
          </a:p>
        </p:txBody>
      </p:sp>
    </p:spTree>
    <p:extLst>
      <p:ext uri="{BB962C8B-B14F-4D97-AF65-F5344CB8AC3E}">
        <p14:creationId xmlns:p14="http://schemas.microsoft.com/office/powerpoint/2010/main" val="3971972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vuota">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51FC896D-4990-4E92-B14C-047149F04429}"/>
              </a:ext>
            </a:extLst>
          </p:cNvPr>
          <p:cNvPicPr>
            <a:picLocks noChangeAspect="1"/>
          </p:cNvPicPr>
          <p:nvPr userDrawn="1"/>
        </p:nvPicPr>
        <p:blipFill>
          <a:blip r:embed="rId2"/>
          <a:stretch>
            <a:fillRect/>
          </a:stretch>
        </p:blipFill>
        <p:spPr>
          <a:xfrm>
            <a:off x="11045871" y="5983328"/>
            <a:ext cx="831169" cy="831169"/>
          </a:xfrm>
          <a:prstGeom prst="rect">
            <a:avLst/>
          </a:prstGeom>
        </p:spPr>
      </p:pic>
    </p:spTree>
    <p:extLst>
      <p:ext uri="{BB962C8B-B14F-4D97-AF65-F5344CB8AC3E}">
        <p14:creationId xmlns:p14="http://schemas.microsoft.com/office/powerpoint/2010/main" val="2708517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olo e contenuto">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51FC896D-4990-4E92-B14C-047149F04429}"/>
              </a:ext>
            </a:extLst>
          </p:cNvPr>
          <p:cNvPicPr>
            <a:picLocks noChangeAspect="1"/>
          </p:cNvPicPr>
          <p:nvPr userDrawn="1"/>
        </p:nvPicPr>
        <p:blipFill>
          <a:blip r:embed="rId2"/>
          <a:stretch>
            <a:fillRect/>
          </a:stretch>
        </p:blipFill>
        <p:spPr>
          <a:xfrm>
            <a:off x="11045871" y="5983328"/>
            <a:ext cx="831169" cy="831169"/>
          </a:xfrm>
          <a:prstGeom prst="rect">
            <a:avLst/>
          </a:prstGeom>
        </p:spPr>
      </p:pic>
    </p:spTree>
    <p:extLst>
      <p:ext uri="{BB962C8B-B14F-4D97-AF65-F5344CB8AC3E}">
        <p14:creationId xmlns:p14="http://schemas.microsoft.com/office/powerpoint/2010/main" val="15983863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Intestazione sezione" userDrawn="1">
  <p:cSld name="Intestazione sezione">
    <p:spTree>
      <p:nvGrpSpPr>
        <p:cNvPr id="1" name="Shape 32"/>
        <p:cNvGrpSpPr/>
        <p:nvPr/>
      </p:nvGrpSpPr>
      <p:grpSpPr>
        <a:xfrm>
          <a:off x="0" y="0"/>
          <a:ext cx="0" cy="0"/>
          <a:chOff x="0" y="0"/>
          <a:chExt cx="0" cy="0"/>
        </a:xfrm>
      </p:grpSpPr>
      <p:pic>
        <p:nvPicPr>
          <p:cNvPr id="14" name="Immagine 13">
            <a:extLst>
              <a:ext uri="{FF2B5EF4-FFF2-40B4-BE49-F238E27FC236}">
                <a16:creationId xmlns:a16="http://schemas.microsoft.com/office/drawing/2014/main" id="{51FC896D-4990-4E92-B14C-047149F04429}"/>
              </a:ext>
            </a:extLst>
          </p:cNvPr>
          <p:cNvPicPr>
            <a:picLocks noChangeAspect="1"/>
          </p:cNvPicPr>
          <p:nvPr userDrawn="1"/>
        </p:nvPicPr>
        <p:blipFill>
          <a:blip r:embed="rId2"/>
          <a:stretch>
            <a:fillRect/>
          </a:stretch>
        </p:blipFill>
        <p:spPr>
          <a:xfrm>
            <a:off x="11045871" y="5780128"/>
            <a:ext cx="1077872" cy="1077872"/>
          </a:xfrm>
          <a:prstGeom prst="rect">
            <a:avLst/>
          </a:prstGeom>
        </p:spPr>
      </p:pic>
    </p:spTree>
    <p:extLst>
      <p:ext uri="{BB962C8B-B14F-4D97-AF65-F5344CB8AC3E}">
        <p14:creationId xmlns:p14="http://schemas.microsoft.com/office/powerpoint/2010/main" val="19108607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Diapositiva titolo">
    <p:spTree>
      <p:nvGrpSpPr>
        <p:cNvPr id="1" name=""/>
        <p:cNvGrpSpPr/>
        <p:nvPr/>
      </p:nvGrpSpPr>
      <p:grpSpPr>
        <a:xfrm>
          <a:off x="0" y="0"/>
          <a:ext cx="0" cy="0"/>
          <a:chOff x="0" y="0"/>
          <a:chExt cx="0" cy="0"/>
        </a:xfrm>
      </p:grpSpPr>
      <p:sp>
        <p:nvSpPr>
          <p:cNvPr id="11" name="Rettangolo 10">
            <a:extLst>
              <a:ext uri="{FF2B5EF4-FFF2-40B4-BE49-F238E27FC236}">
                <a16:creationId xmlns:a16="http://schemas.microsoft.com/office/drawing/2014/main" id="{A1035F71-07A0-AB96-589E-26041A8C8042}"/>
              </a:ext>
            </a:extLst>
          </p:cNvPr>
          <p:cNvSpPr/>
          <p:nvPr userDrawn="1"/>
        </p:nvSpPr>
        <p:spPr>
          <a:xfrm>
            <a:off x="-24000" y="1"/>
            <a:ext cx="12240000" cy="6858000"/>
          </a:xfrm>
          <a:prstGeom prst="rect">
            <a:avLst/>
          </a:prstGeom>
          <a:solidFill>
            <a:srgbClr val="1BA3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Segnaposto contenuto 2">
            <a:extLst>
              <a:ext uri="{FF2B5EF4-FFF2-40B4-BE49-F238E27FC236}">
                <a16:creationId xmlns:a16="http://schemas.microsoft.com/office/drawing/2014/main" id="{F33DDF25-183B-D8A5-2695-F3D34F1AE80C}"/>
              </a:ext>
            </a:extLst>
          </p:cNvPr>
          <p:cNvSpPr>
            <a:spLocks noGrp="1"/>
          </p:cNvSpPr>
          <p:nvPr>
            <p:ph idx="1"/>
          </p:nvPr>
        </p:nvSpPr>
        <p:spPr>
          <a:xfrm>
            <a:off x="288236" y="1152939"/>
            <a:ext cx="5671930" cy="3289851"/>
          </a:xfrm>
        </p:spPr>
        <p:txBody>
          <a:bodyPr>
            <a:normAutofit/>
          </a:bodyPr>
          <a:lstStyle>
            <a:lvl1pPr>
              <a:lnSpc>
                <a:spcPct val="100000"/>
              </a:lnSpc>
              <a:spcBef>
                <a:spcPts val="0"/>
              </a:spcBef>
              <a:defRPr sz="1400">
                <a:solidFill>
                  <a:schemeClr val="bg1"/>
                </a:solidFill>
                <a:latin typeface="Titillium Web" pitchFamily="2" charset="77"/>
              </a:defRPr>
            </a:lvl1pPr>
            <a:lvl2pPr>
              <a:lnSpc>
                <a:spcPct val="100000"/>
              </a:lnSpc>
              <a:spcBef>
                <a:spcPts val="0"/>
              </a:spcBef>
              <a:defRPr sz="1400">
                <a:solidFill>
                  <a:schemeClr val="bg1"/>
                </a:solidFill>
                <a:latin typeface="Titillium Web" pitchFamily="2" charset="77"/>
              </a:defRPr>
            </a:lvl2pPr>
            <a:lvl3pPr>
              <a:lnSpc>
                <a:spcPct val="100000"/>
              </a:lnSpc>
              <a:spcBef>
                <a:spcPts val="0"/>
              </a:spcBef>
              <a:defRPr sz="1400">
                <a:solidFill>
                  <a:schemeClr val="bg1"/>
                </a:solidFill>
                <a:latin typeface="Titillium Web" pitchFamily="2" charset="77"/>
              </a:defRPr>
            </a:lvl3pPr>
            <a:lvl4pPr>
              <a:lnSpc>
                <a:spcPct val="100000"/>
              </a:lnSpc>
              <a:spcBef>
                <a:spcPts val="0"/>
              </a:spcBef>
              <a:defRPr sz="1400">
                <a:solidFill>
                  <a:schemeClr val="bg1"/>
                </a:solidFill>
                <a:latin typeface="Titillium Web" pitchFamily="2" charset="77"/>
              </a:defRPr>
            </a:lvl4pPr>
            <a:lvl5pPr>
              <a:lnSpc>
                <a:spcPct val="100000"/>
              </a:lnSpc>
              <a:spcBef>
                <a:spcPts val="0"/>
              </a:spcBef>
              <a:defRPr sz="1400">
                <a:solidFill>
                  <a:schemeClr val="bg1"/>
                </a:solidFill>
                <a:latin typeface="Titillium Web" pitchFamily="2" charset="77"/>
              </a:defRPr>
            </a:lvl5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12" name="Rettangolo 11">
            <a:extLst>
              <a:ext uri="{FF2B5EF4-FFF2-40B4-BE49-F238E27FC236}">
                <a16:creationId xmlns:a16="http://schemas.microsoft.com/office/drawing/2014/main" id="{C07BBF36-D2B8-7918-3F27-046C1F480D5E}"/>
              </a:ext>
            </a:extLst>
          </p:cNvPr>
          <p:cNvSpPr/>
          <p:nvPr userDrawn="1"/>
        </p:nvSpPr>
        <p:spPr>
          <a:xfrm>
            <a:off x="-24000" y="6172200"/>
            <a:ext cx="12240000" cy="6858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solidFill>
                <a:schemeClr val="bg1"/>
              </a:solidFill>
            </a:endParaRPr>
          </a:p>
        </p:txBody>
      </p:sp>
    </p:spTree>
    <p:extLst>
      <p:ext uri="{BB962C8B-B14F-4D97-AF65-F5344CB8AC3E}">
        <p14:creationId xmlns:p14="http://schemas.microsoft.com/office/powerpoint/2010/main" val="3536571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Vuota">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EE79A0E8-4DCE-EA43-9189-117863DD2C4A}"/>
              </a:ext>
            </a:extLst>
          </p:cNvPr>
          <p:cNvSpPr>
            <a:spLocks noGrp="1"/>
          </p:cNvSpPr>
          <p:nvPr>
            <p:ph type="dt" sz="half" idx="10"/>
          </p:nvPr>
        </p:nvSpPr>
        <p:spPr/>
        <p:txBody>
          <a:bodyPr/>
          <a:lstStyle>
            <a:lvl1pPr>
              <a:defRPr/>
            </a:lvl1pPr>
          </a:lstStyle>
          <a:p>
            <a:pPr>
              <a:defRPr/>
            </a:pPr>
            <a:r>
              <a:rPr lang="it-IT"/>
              <a:t>© Copyright</a:t>
            </a:r>
          </a:p>
        </p:txBody>
      </p:sp>
      <p:sp>
        <p:nvSpPr>
          <p:cNvPr id="3" name="Footer Placeholder 4">
            <a:extLst>
              <a:ext uri="{FF2B5EF4-FFF2-40B4-BE49-F238E27FC236}">
                <a16:creationId xmlns:a16="http://schemas.microsoft.com/office/drawing/2014/main" id="{58EF736F-2821-6648-B822-FDB9E641A550}"/>
              </a:ext>
            </a:extLst>
          </p:cNvPr>
          <p:cNvSpPr>
            <a:spLocks noGrp="1"/>
          </p:cNvSpPr>
          <p:nvPr>
            <p:ph type="ftr" sz="quarter" idx="11"/>
          </p:nvPr>
        </p:nvSpPr>
        <p:spPr/>
        <p:txBody>
          <a:bodyPr/>
          <a:lstStyle>
            <a:lvl1pPr>
              <a:defRPr/>
            </a:lvl1pPr>
          </a:lstStyle>
          <a:p>
            <a:pPr>
              <a:defRPr/>
            </a:pPr>
            <a:endParaRPr lang="it-IT"/>
          </a:p>
        </p:txBody>
      </p:sp>
      <p:sp>
        <p:nvSpPr>
          <p:cNvPr id="4" name="Slide Number Placeholder 5">
            <a:extLst>
              <a:ext uri="{FF2B5EF4-FFF2-40B4-BE49-F238E27FC236}">
                <a16:creationId xmlns:a16="http://schemas.microsoft.com/office/drawing/2014/main" id="{938CC52C-C23C-B34F-98D4-7685ED3C3297}"/>
              </a:ext>
            </a:extLst>
          </p:cNvPr>
          <p:cNvSpPr>
            <a:spLocks noGrp="1"/>
          </p:cNvSpPr>
          <p:nvPr>
            <p:ph type="sldNum" sz="quarter" idx="12"/>
          </p:nvPr>
        </p:nvSpPr>
        <p:spPr/>
        <p:txBody>
          <a:bodyPr/>
          <a:lstStyle>
            <a:lvl1pPr>
              <a:defRPr/>
            </a:lvl1pPr>
          </a:lstStyle>
          <a:p>
            <a:pPr>
              <a:defRPr/>
            </a:pPr>
            <a:fld id="{66CB8D44-3BF3-5545-90EB-88342595FFE0}" type="slidenum">
              <a:rPr lang="it-IT"/>
              <a:pPr>
                <a:defRPr/>
              </a:pPr>
              <a:t>‹N›</a:t>
            </a:fld>
            <a:endParaRPr lang="it-IT"/>
          </a:p>
        </p:txBody>
      </p:sp>
      <p:pic>
        <p:nvPicPr>
          <p:cNvPr id="5" name="Immagine 4" descr="bbs+bollo_colori.png">
            <a:extLst>
              <a:ext uri="{FF2B5EF4-FFF2-40B4-BE49-F238E27FC236}">
                <a16:creationId xmlns:a16="http://schemas.microsoft.com/office/drawing/2014/main" id="{C3D5ACC9-A57B-2343-8FF8-4DD86815695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02954" y="6237106"/>
            <a:ext cx="1160416" cy="448343"/>
          </a:xfrm>
          <a:prstGeom prst="rect">
            <a:avLst/>
          </a:prstGeom>
        </p:spPr>
      </p:pic>
    </p:spTree>
    <p:extLst>
      <p:ext uri="{BB962C8B-B14F-4D97-AF65-F5344CB8AC3E}">
        <p14:creationId xmlns:p14="http://schemas.microsoft.com/office/powerpoint/2010/main" val="3970584507"/>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pPr defTabSz="913989">
              <a:defRPr/>
            </a:pPr>
            <a:endParaRPr lang="it-IT">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pPr defTabSz="913989">
              <a:defRPr/>
            </a:pPr>
            <a:fld id="{1D8BD707-D9CF-40AE-B4C6-C98DA3205C09}" type="datetimeFigureOut">
              <a:rPr lang="en-US" smtClean="0">
                <a:solidFill>
                  <a:prstClr val="black">
                    <a:tint val="75000"/>
                  </a:prstClr>
                </a:solidFill>
              </a:rPr>
              <a:pPr defTabSz="913989">
                <a:defRPr/>
              </a:pPr>
              <a:t>5/25/2026</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pPr defTabSz="913989">
              <a:defRPr/>
            </a:pPr>
            <a:fld id="{B6F15528-21DE-4FAA-801E-634DDDAF4B2B}" type="slidenum">
              <a:rPr lang="it-IT" smtClean="0">
                <a:solidFill>
                  <a:prstClr val="black">
                    <a:tint val="75000"/>
                  </a:prstClr>
                </a:solidFill>
              </a:rPr>
              <a:pPr defTabSz="913989">
                <a:defRPr/>
              </a:pPr>
              <a:t>‹N›</a:t>
            </a:fld>
            <a:endParaRPr lang="it-IT">
              <a:solidFill>
                <a:prstClr val="black">
                  <a:tint val="75000"/>
                </a:prstClr>
              </a:solidFill>
            </a:endParaRPr>
          </a:p>
        </p:txBody>
      </p:sp>
    </p:spTree>
    <p:extLst>
      <p:ext uri="{BB962C8B-B14F-4D97-AF65-F5344CB8AC3E}">
        <p14:creationId xmlns:p14="http://schemas.microsoft.com/office/powerpoint/2010/main" val="475693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10" Type="http://schemas.openxmlformats.org/officeDocument/2006/relationships/theme" Target="../theme/theme2.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7261321"/>
      </p:ext>
    </p:extLst>
  </p:cSld>
  <p:clrMap bg1="lt1" tx1="dk1" bg2="lt2" tx2="dk2" accent1="accent1" accent2="accent2" accent3="accent3" accent4="accent4" accent5="accent5" accent6="accent6" hlink="hlink" folHlink="folHlink"/>
  <p:sldLayoutIdLst>
    <p:sldLayoutId id="2147483652" r:id="rId1"/>
    <p:sldLayoutId id="2147483651" r:id="rId2"/>
    <p:sldLayoutId id="2147483658" r:id="rId3"/>
    <p:sldLayoutId id="2147483650" r:id="rId4"/>
    <p:sldLayoutId id="2147483654" r:id="rId5"/>
    <p:sldLayoutId id="2147483656" r:id="rId6"/>
    <p:sldLayoutId id="2147483659" r:id="rId7"/>
    <p:sldLayoutId id="2147483672" r:id="rId8"/>
    <p:sldLayoutId id="2147483673" r:id="rId9"/>
    <p:sldLayoutId id="2147483674"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3791395"/>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7.xml"/><Relationship Id="rId4" Type="http://schemas.openxmlformats.org/officeDocument/2006/relationships/image" Target="../media/image11.emf"/></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it.linkedin.com/company/cervap" TargetMode="Externa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hyperlink" Target="https://www.youtube.com/@valorepubblico/"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forms.gle/QnE562k9T9mdDANTA" TargetMode="Externa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10" name="Titolo 14">
            <a:extLst>
              <a:ext uri="{FF2B5EF4-FFF2-40B4-BE49-F238E27FC236}">
                <a16:creationId xmlns:a16="http://schemas.microsoft.com/office/drawing/2014/main" id="{7B185B54-EF44-4E90-B461-DCF7022FEB8E}"/>
              </a:ext>
            </a:extLst>
          </p:cNvPr>
          <p:cNvSpPr txBox="1">
            <a:spLocks/>
          </p:cNvSpPr>
          <p:nvPr/>
        </p:nvSpPr>
        <p:spPr>
          <a:xfrm>
            <a:off x="664633" y="1824039"/>
            <a:ext cx="11032067" cy="459844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4000" b="0" i="0" u="none" strike="noStrike" cap="none">
                <a:solidFill>
                  <a:schemeClr val="tx1">
                    <a:lumMod val="85000"/>
                    <a:lumOff val="15000"/>
                  </a:schemeClr>
                </a:solidFill>
                <a:latin typeface="+mj-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it-IT" sz="3600" b="0" i="0" u="none" strike="noStrike" kern="1200" cap="none" spc="0" normalizeH="0" baseline="0" noProof="0" dirty="0">
                <a:ln>
                  <a:noFill/>
                </a:ln>
                <a:solidFill>
                  <a:prstClr val="black">
                    <a:lumMod val="85000"/>
                    <a:lumOff val="15000"/>
                  </a:prstClr>
                </a:solidFill>
                <a:effectLst/>
                <a:uLnTx/>
                <a:uFillTx/>
                <a:latin typeface="Montserrat" panose="00000500000000000000" pitchFamily="2" charset="0"/>
                <a:cs typeface="Arial"/>
                <a:sym typeface="Arial"/>
              </a:rPr>
              <a:t>Progetto “UPIAO-lead”</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it-IT" sz="2400" b="0" i="0" u="none" strike="noStrike" kern="1200" cap="none" spc="0" normalizeH="0" baseline="0" noProof="0" dirty="0">
                <a:ln>
                  <a:noFill/>
                </a:ln>
                <a:solidFill>
                  <a:prstClr val="black">
                    <a:lumMod val="85000"/>
                    <a:lumOff val="15000"/>
                  </a:prstClr>
                </a:solidFill>
                <a:effectLst/>
                <a:uLnTx/>
                <a:uFillTx/>
                <a:latin typeface="Montserrat" panose="00000500000000000000" pitchFamily="2" charset="0"/>
                <a:cs typeface="Arial"/>
                <a:sym typeface="Arial"/>
              </a:rPr>
              <a:t>Servizio di accompagnamento guidato nella predisposizione del PIAO secondo le Linee Guida e il Manuale Operativo per le Province del Dipartimento della Funzione Pubblica</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it-IT" sz="2800" b="0" i="0" u="none" strike="noStrike" kern="1200" cap="none" spc="0" normalizeH="0" baseline="0" noProof="0" dirty="0">
              <a:ln>
                <a:noFill/>
              </a:ln>
              <a:solidFill>
                <a:prstClr val="black">
                  <a:lumMod val="85000"/>
                  <a:lumOff val="15000"/>
                </a:prstClr>
              </a:solidFill>
              <a:effectLst/>
              <a:uLnTx/>
              <a:uFillTx/>
              <a:latin typeface="Montserrat" panose="00000500000000000000" pitchFamily="2" charset="0"/>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it-IT" sz="2800" b="0" i="0" u="none" strike="noStrike" kern="1200" cap="none" spc="0" normalizeH="0" baseline="0" noProof="0" dirty="0">
              <a:ln>
                <a:noFill/>
              </a:ln>
              <a:solidFill>
                <a:prstClr val="black">
                  <a:lumMod val="85000"/>
                  <a:lumOff val="15000"/>
                </a:prstClr>
              </a:solidFill>
              <a:effectLst/>
              <a:uLnTx/>
              <a:uFillTx/>
              <a:latin typeface="Montserrat" panose="00000500000000000000" pitchFamily="2" charset="0"/>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it-IT" sz="2800" b="0" i="0" u="none" strike="noStrike" kern="1200" cap="none" spc="0" normalizeH="0" baseline="0" noProof="0" dirty="0">
                <a:ln>
                  <a:noFill/>
                </a:ln>
                <a:solidFill>
                  <a:prstClr val="black">
                    <a:lumMod val="85000"/>
                    <a:lumOff val="15000"/>
                  </a:prstClr>
                </a:solidFill>
                <a:effectLst/>
                <a:uLnTx/>
                <a:uFillTx/>
                <a:latin typeface="Montserrat" panose="00000500000000000000" pitchFamily="2" charset="0"/>
                <a:cs typeface="Arial"/>
                <a:sym typeface="Arial"/>
              </a:rPr>
              <a:t>Prof. Enrico Deidda Gagliardo</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it-IT" sz="2000" b="0" i="1" u="none" strike="noStrike" kern="1200" cap="none" spc="0" normalizeH="0" baseline="0" noProof="0" dirty="0">
                <a:ln>
                  <a:noFill/>
                </a:ln>
                <a:solidFill>
                  <a:prstClr val="black">
                    <a:lumMod val="85000"/>
                    <a:lumOff val="15000"/>
                  </a:prstClr>
                </a:solidFill>
                <a:effectLst/>
                <a:uLnTx/>
                <a:uFillTx/>
                <a:latin typeface="Montserrat" panose="00000500000000000000" pitchFamily="2" charset="0"/>
                <a:cs typeface="Arial"/>
                <a:sym typeface="Arial"/>
              </a:rPr>
              <a:t>Direttore Scientifico del Centro di Ricerca sul Valore Pubblico (CERVAP)</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it-IT" sz="2800" b="0" i="0" u="none" strike="noStrike" kern="1200" cap="none" spc="0" normalizeH="0" baseline="0" noProof="0" dirty="0">
              <a:ln>
                <a:noFill/>
              </a:ln>
              <a:solidFill>
                <a:prstClr val="black">
                  <a:lumMod val="85000"/>
                  <a:lumOff val="15000"/>
                </a:prstClr>
              </a:solidFill>
              <a:effectLst/>
              <a:uLnTx/>
              <a:uFillTx/>
              <a:latin typeface="Montserrat" panose="00000500000000000000" pitchFamily="2" charset="0"/>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it-IT" sz="2800" dirty="0">
                <a:solidFill>
                  <a:prstClr val="black">
                    <a:lumMod val="85000"/>
                    <a:lumOff val="15000"/>
                  </a:prstClr>
                </a:solidFill>
                <a:latin typeface="Montserrat" panose="00000500000000000000" pitchFamily="2" charset="0"/>
              </a:rPr>
              <a:t>25</a:t>
            </a:r>
            <a:r>
              <a:rPr kumimoji="0" lang="it-IT" sz="2800" b="0" i="0" u="none" strike="noStrike" kern="1200" cap="none" spc="0" normalizeH="0" baseline="0" noProof="0" dirty="0">
                <a:ln>
                  <a:noFill/>
                </a:ln>
                <a:solidFill>
                  <a:prstClr val="black">
                    <a:lumMod val="85000"/>
                    <a:lumOff val="15000"/>
                  </a:prstClr>
                </a:solidFill>
                <a:effectLst/>
                <a:uLnTx/>
                <a:uFillTx/>
                <a:latin typeface="Montserrat" panose="00000500000000000000" pitchFamily="2" charset="0"/>
                <a:cs typeface="Arial"/>
                <a:sym typeface="Arial"/>
              </a:rPr>
              <a:t>/05/2026</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it-IT" sz="3600" b="0" i="0" u="none" strike="noStrike" kern="1200" cap="none" spc="0" normalizeH="0" baseline="0" noProof="0" dirty="0">
              <a:ln>
                <a:noFill/>
              </a:ln>
              <a:solidFill>
                <a:prstClr val="black">
                  <a:lumMod val="85000"/>
                  <a:lumOff val="15000"/>
                </a:prstClr>
              </a:solidFill>
              <a:effectLst/>
              <a:uLnTx/>
              <a:uFillTx/>
              <a:latin typeface="Montserrat" panose="00000500000000000000" pitchFamily="2" charset="0"/>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it-IT" sz="3600" b="1" i="1" u="none" strike="noStrike" kern="1200" cap="none" spc="0" normalizeH="0" baseline="0" noProof="0" dirty="0">
              <a:ln>
                <a:noFill/>
              </a:ln>
              <a:solidFill>
                <a:prstClr val="black">
                  <a:lumMod val="85000"/>
                  <a:lumOff val="15000"/>
                </a:prstClr>
              </a:solidFill>
              <a:effectLst/>
              <a:uLnTx/>
              <a:uFillTx/>
              <a:latin typeface="Montserrat" panose="00000500000000000000" pitchFamily="2" charset="0"/>
              <a:cs typeface="Arial"/>
              <a:sym typeface="Arial"/>
            </a:endParaRPr>
          </a:p>
        </p:txBody>
      </p:sp>
      <p:sp>
        <p:nvSpPr>
          <p:cNvPr id="11" name="Segnaposto testo 16">
            <a:extLst>
              <a:ext uri="{FF2B5EF4-FFF2-40B4-BE49-F238E27FC236}">
                <a16:creationId xmlns:a16="http://schemas.microsoft.com/office/drawing/2014/main" id="{25BB4945-BEF4-423E-94FC-EF84FD574885}"/>
              </a:ext>
            </a:extLst>
          </p:cNvPr>
          <p:cNvSpPr txBox="1">
            <a:spLocks/>
          </p:cNvSpPr>
          <p:nvPr/>
        </p:nvSpPr>
        <p:spPr>
          <a:xfrm>
            <a:off x="982663" y="4103688"/>
            <a:ext cx="7040562" cy="1089025"/>
          </a:xfrm>
          <a:prstGeom prst="rect">
            <a:avLst/>
          </a:prstGeom>
        </p:spPr>
        <p:txBody>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000000"/>
              </a:buClr>
              <a:buFont typeface="Arial"/>
              <a:buNone/>
              <a:defRPr lang="it-IT" sz="2400" b="0" i="0" u="none" strike="noStrike" kern="1200" cap="none" dirty="0" smtClean="0">
                <a:solidFill>
                  <a:schemeClr val="tx1">
                    <a:lumMod val="85000"/>
                    <a:lumOff val="15000"/>
                  </a:schemeClr>
                </a:solidFill>
                <a:latin typeface="+mj-lt"/>
                <a:ea typeface="+mj-ea"/>
                <a:cs typeface="+mj-cs"/>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it-IT" sz="2400" b="0" i="0" u="none" strike="noStrike" kern="1200" cap="none" spc="0" normalizeH="0" baseline="0" noProof="0" dirty="0">
              <a:ln>
                <a:noFill/>
              </a:ln>
              <a:solidFill>
                <a:prstClr val="black">
                  <a:lumMod val="85000"/>
                  <a:lumOff val="15000"/>
                </a:prstClr>
              </a:solidFill>
              <a:effectLst/>
              <a:uLnTx/>
              <a:uFillTx/>
              <a:latin typeface="Calibri Light"/>
              <a:ea typeface="+mj-ea"/>
              <a:cs typeface="+mj-cs"/>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F98235-A018-E913-42D8-447142DB2498}"/>
            </a:ext>
          </a:extLst>
        </p:cNvPr>
        <p:cNvGrpSpPr/>
        <p:nvPr/>
      </p:nvGrpSpPr>
      <p:grpSpPr>
        <a:xfrm>
          <a:off x="0" y="0"/>
          <a:ext cx="0" cy="0"/>
          <a:chOff x="0" y="0"/>
          <a:chExt cx="0" cy="0"/>
        </a:xfrm>
      </p:grpSpPr>
      <p:sp>
        <p:nvSpPr>
          <p:cNvPr id="10" name="Rettangolo 9">
            <a:extLst>
              <a:ext uri="{FF2B5EF4-FFF2-40B4-BE49-F238E27FC236}">
                <a16:creationId xmlns:a16="http://schemas.microsoft.com/office/drawing/2014/main" id="{65496794-01EE-F6E2-529B-289E3F7F154B}"/>
              </a:ext>
            </a:extLst>
          </p:cNvPr>
          <p:cNvSpPr/>
          <p:nvPr/>
        </p:nvSpPr>
        <p:spPr>
          <a:xfrm>
            <a:off x="0" y="-24349"/>
            <a:ext cx="12192000" cy="531246"/>
          </a:xfrm>
          <a:prstGeom prst="rect">
            <a:avLst/>
          </a:prstGeom>
          <a:solidFill>
            <a:srgbClr val="00A3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b="1" dirty="0">
                <a:latin typeface="Montserrat" panose="00000500000000000000" pitchFamily="2" charset="0"/>
              </a:rPr>
              <a:t>Performance individuali attese: Risultati interazione</a:t>
            </a:r>
          </a:p>
        </p:txBody>
      </p:sp>
      <p:sp>
        <p:nvSpPr>
          <p:cNvPr id="2" name="Rectangle 1">
            <a:extLst>
              <a:ext uri="{FF2B5EF4-FFF2-40B4-BE49-F238E27FC236}">
                <a16:creationId xmlns:a16="http://schemas.microsoft.com/office/drawing/2014/main" id="{D2EFC2F6-D463-9E22-86CB-3A42B62934F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5" name="Rectangle 2">
            <a:extLst>
              <a:ext uri="{FF2B5EF4-FFF2-40B4-BE49-F238E27FC236}">
                <a16:creationId xmlns:a16="http://schemas.microsoft.com/office/drawing/2014/main" id="{45CDCDAD-0307-F16D-DAB1-7246F6C1E896}"/>
              </a:ext>
            </a:extLst>
          </p:cNvPr>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graphicFrame>
        <p:nvGraphicFramePr>
          <p:cNvPr id="6" name="Grafico 5">
            <a:extLst>
              <a:ext uri="{FF2B5EF4-FFF2-40B4-BE49-F238E27FC236}">
                <a16:creationId xmlns:a16="http://schemas.microsoft.com/office/drawing/2014/main" id="{ED48F795-E107-0CD4-80B6-A5712A03AF5F}"/>
              </a:ext>
            </a:extLst>
          </p:cNvPr>
          <p:cNvGraphicFramePr>
            <a:graphicFrameLocks/>
          </p:cNvGraphicFramePr>
          <p:nvPr>
            <p:extLst>
              <p:ext uri="{D42A27DB-BD31-4B8C-83A1-F6EECF244321}">
                <p14:modId xmlns:p14="http://schemas.microsoft.com/office/powerpoint/2010/main" val="2627796899"/>
              </p:ext>
            </p:extLst>
          </p:nvPr>
        </p:nvGraphicFramePr>
        <p:xfrm>
          <a:off x="552451" y="771525"/>
          <a:ext cx="10534650" cy="5305425"/>
        </p:xfrm>
        <a:graphic>
          <a:graphicData uri="http://schemas.openxmlformats.org/drawingml/2006/chart">
            <c:chart xmlns:c="http://schemas.openxmlformats.org/drawingml/2006/chart" xmlns:r="http://schemas.openxmlformats.org/officeDocument/2006/relationships" r:id="rId2"/>
          </a:graphicData>
        </a:graphic>
      </p:graphicFrame>
      <p:sp>
        <p:nvSpPr>
          <p:cNvPr id="8" name="CasellaDiTesto 7">
            <a:extLst>
              <a:ext uri="{FF2B5EF4-FFF2-40B4-BE49-F238E27FC236}">
                <a16:creationId xmlns:a16="http://schemas.microsoft.com/office/drawing/2014/main" id="{BE3B2E36-AABA-E52A-1F09-F680A5AE7169}"/>
              </a:ext>
            </a:extLst>
          </p:cNvPr>
          <p:cNvSpPr txBox="1"/>
          <p:nvPr/>
        </p:nvSpPr>
        <p:spPr>
          <a:xfrm>
            <a:off x="552450" y="6257925"/>
            <a:ext cx="10334625" cy="338554"/>
          </a:xfrm>
          <a:prstGeom prst="rect">
            <a:avLst/>
          </a:prstGeom>
          <a:noFill/>
        </p:spPr>
        <p:txBody>
          <a:bodyPr wrap="square" rtlCol="0">
            <a:spAutoFit/>
          </a:bodyPr>
          <a:lstStyle/>
          <a:p>
            <a:r>
              <a:rPr lang="it-IT" sz="1600" dirty="0">
                <a:latin typeface="Times New Roman" panose="02020603050405020304" pitchFamily="18" charset="0"/>
                <a:cs typeface="Times New Roman" panose="02020603050405020304" pitchFamily="18" charset="0"/>
              </a:rPr>
              <a:t>* La somma delle frequenze percentuali può eccedere il 100% poiché erano possibili più risposte </a:t>
            </a:r>
          </a:p>
        </p:txBody>
      </p:sp>
    </p:spTree>
    <p:extLst>
      <p:ext uri="{BB962C8B-B14F-4D97-AF65-F5344CB8AC3E}">
        <p14:creationId xmlns:p14="http://schemas.microsoft.com/office/powerpoint/2010/main" val="2615842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779AB8-167C-9F5D-8E65-8605519553CB}"/>
            </a:ext>
          </a:extLst>
        </p:cNvPr>
        <p:cNvGrpSpPr/>
        <p:nvPr/>
      </p:nvGrpSpPr>
      <p:grpSpPr>
        <a:xfrm>
          <a:off x="0" y="0"/>
          <a:ext cx="0" cy="0"/>
          <a:chOff x="0" y="0"/>
          <a:chExt cx="0" cy="0"/>
        </a:xfrm>
      </p:grpSpPr>
      <p:sp>
        <p:nvSpPr>
          <p:cNvPr id="10" name="Rettangolo 9">
            <a:extLst>
              <a:ext uri="{FF2B5EF4-FFF2-40B4-BE49-F238E27FC236}">
                <a16:creationId xmlns:a16="http://schemas.microsoft.com/office/drawing/2014/main" id="{F3C40BF2-E132-07B5-B24D-4333D28CA82D}"/>
              </a:ext>
            </a:extLst>
          </p:cNvPr>
          <p:cNvSpPr/>
          <p:nvPr/>
        </p:nvSpPr>
        <p:spPr>
          <a:xfrm>
            <a:off x="0" y="-24349"/>
            <a:ext cx="12192000" cy="531246"/>
          </a:xfrm>
          <a:prstGeom prst="rect">
            <a:avLst/>
          </a:prstGeom>
          <a:solidFill>
            <a:srgbClr val="00A3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b="1" dirty="0">
                <a:latin typeface="Montserrat" panose="00000500000000000000" pitchFamily="2" charset="0"/>
              </a:rPr>
              <a:t>Performance individuali attese: Risultati interazione</a:t>
            </a:r>
          </a:p>
        </p:txBody>
      </p:sp>
      <p:sp>
        <p:nvSpPr>
          <p:cNvPr id="2" name="Rectangle 1">
            <a:extLst>
              <a:ext uri="{FF2B5EF4-FFF2-40B4-BE49-F238E27FC236}">
                <a16:creationId xmlns:a16="http://schemas.microsoft.com/office/drawing/2014/main" id="{1DC11A2F-3CEE-D874-29D0-54E893D5E020}"/>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5" name="Rectangle 2">
            <a:extLst>
              <a:ext uri="{FF2B5EF4-FFF2-40B4-BE49-F238E27FC236}">
                <a16:creationId xmlns:a16="http://schemas.microsoft.com/office/drawing/2014/main" id="{BD243626-6F67-4740-811C-B28BB431C354}"/>
              </a:ext>
            </a:extLst>
          </p:cNvPr>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8" name="CasellaDiTesto 7">
            <a:extLst>
              <a:ext uri="{FF2B5EF4-FFF2-40B4-BE49-F238E27FC236}">
                <a16:creationId xmlns:a16="http://schemas.microsoft.com/office/drawing/2014/main" id="{7A9A88A5-5167-6488-ED87-6A83EC428E30}"/>
              </a:ext>
            </a:extLst>
          </p:cNvPr>
          <p:cNvSpPr txBox="1"/>
          <p:nvPr/>
        </p:nvSpPr>
        <p:spPr>
          <a:xfrm>
            <a:off x="552450" y="6257925"/>
            <a:ext cx="10334625" cy="338554"/>
          </a:xfrm>
          <a:prstGeom prst="rect">
            <a:avLst/>
          </a:prstGeom>
          <a:noFill/>
        </p:spPr>
        <p:txBody>
          <a:bodyPr wrap="square" rtlCol="0">
            <a:spAutoFit/>
          </a:bodyPr>
          <a:lstStyle/>
          <a:p>
            <a:r>
              <a:rPr lang="it-IT" sz="1600" dirty="0">
                <a:latin typeface="Times New Roman" panose="02020603050405020304" pitchFamily="18" charset="0"/>
                <a:cs typeface="Times New Roman" panose="02020603050405020304" pitchFamily="18" charset="0"/>
              </a:rPr>
              <a:t>* La somma delle frequenze percentuali può eccedere il 100% poiché erano possibili più risposte </a:t>
            </a:r>
          </a:p>
        </p:txBody>
      </p:sp>
      <p:graphicFrame>
        <p:nvGraphicFramePr>
          <p:cNvPr id="3" name="Grafico 2">
            <a:extLst>
              <a:ext uri="{FF2B5EF4-FFF2-40B4-BE49-F238E27FC236}">
                <a16:creationId xmlns:a16="http://schemas.microsoft.com/office/drawing/2014/main" id="{787DC609-02F4-47AF-83DE-9BE085EFB0D4}"/>
              </a:ext>
            </a:extLst>
          </p:cNvPr>
          <p:cNvGraphicFramePr>
            <a:graphicFrameLocks/>
          </p:cNvGraphicFramePr>
          <p:nvPr>
            <p:extLst>
              <p:ext uri="{D42A27DB-BD31-4B8C-83A1-F6EECF244321}">
                <p14:modId xmlns:p14="http://schemas.microsoft.com/office/powerpoint/2010/main" val="4062289586"/>
              </p:ext>
            </p:extLst>
          </p:nvPr>
        </p:nvGraphicFramePr>
        <p:xfrm>
          <a:off x="400051" y="659297"/>
          <a:ext cx="10801350" cy="545575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631349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90F1AB-F79C-1EDF-1C5D-77EEE810C30B}"/>
            </a:ext>
          </a:extLst>
        </p:cNvPr>
        <p:cNvGrpSpPr/>
        <p:nvPr/>
      </p:nvGrpSpPr>
      <p:grpSpPr>
        <a:xfrm>
          <a:off x="0" y="0"/>
          <a:ext cx="0" cy="0"/>
          <a:chOff x="0" y="0"/>
          <a:chExt cx="0" cy="0"/>
        </a:xfrm>
      </p:grpSpPr>
      <p:sp>
        <p:nvSpPr>
          <p:cNvPr id="10" name="Rettangolo 9">
            <a:extLst>
              <a:ext uri="{FF2B5EF4-FFF2-40B4-BE49-F238E27FC236}">
                <a16:creationId xmlns:a16="http://schemas.microsoft.com/office/drawing/2014/main" id="{33AF88D2-741C-650E-3413-8DC97B2F089B}"/>
              </a:ext>
            </a:extLst>
          </p:cNvPr>
          <p:cNvSpPr/>
          <p:nvPr/>
        </p:nvSpPr>
        <p:spPr>
          <a:xfrm>
            <a:off x="0" y="-24349"/>
            <a:ext cx="12192000" cy="531246"/>
          </a:xfrm>
          <a:prstGeom prst="rect">
            <a:avLst/>
          </a:prstGeom>
          <a:solidFill>
            <a:srgbClr val="00A3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b="1" dirty="0">
                <a:latin typeface="Montserrat" panose="00000500000000000000" pitchFamily="2" charset="0"/>
              </a:rPr>
              <a:t>Performance individuali attese: Risultati interazione</a:t>
            </a:r>
          </a:p>
        </p:txBody>
      </p:sp>
      <p:sp>
        <p:nvSpPr>
          <p:cNvPr id="2" name="Rectangle 1">
            <a:extLst>
              <a:ext uri="{FF2B5EF4-FFF2-40B4-BE49-F238E27FC236}">
                <a16:creationId xmlns:a16="http://schemas.microsoft.com/office/drawing/2014/main" id="{E058AC76-9F98-68D0-77E7-143491E00C6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5" name="Rectangle 2">
            <a:extLst>
              <a:ext uri="{FF2B5EF4-FFF2-40B4-BE49-F238E27FC236}">
                <a16:creationId xmlns:a16="http://schemas.microsoft.com/office/drawing/2014/main" id="{DEB4AC36-6F3C-80A9-B03E-2A90DEAC1B3D}"/>
              </a:ext>
            </a:extLst>
          </p:cNvPr>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8" name="CasellaDiTesto 7">
            <a:extLst>
              <a:ext uri="{FF2B5EF4-FFF2-40B4-BE49-F238E27FC236}">
                <a16:creationId xmlns:a16="http://schemas.microsoft.com/office/drawing/2014/main" id="{B5E73248-22AB-6A9C-5598-E401D347E28A}"/>
              </a:ext>
            </a:extLst>
          </p:cNvPr>
          <p:cNvSpPr txBox="1"/>
          <p:nvPr/>
        </p:nvSpPr>
        <p:spPr>
          <a:xfrm>
            <a:off x="352425" y="771525"/>
            <a:ext cx="10334625" cy="3600986"/>
          </a:xfrm>
          <a:prstGeom prst="rect">
            <a:avLst/>
          </a:prstGeom>
          <a:noFill/>
        </p:spPr>
        <p:txBody>
          <a:bodyPr wrap="square" rtlCol="0">
            <a:spAutoFit/>
          </a:bodyPr>
          <a:lstStyle/>
          <a:p>
            <a:pPr algn="ctr"/>
            <a:r>
              <a:rPr lang="it-IT" sz="3000" b="1" dirty="0">
                <a:latin typeface="Times New Roman" panose="02020603050405020304" pitchFamily="18" charset="0"/>
                <a:cs typeface="Times New Roman" panose="02020603050405020304" pitchFamily="18" charset="0"/>
              </a:rPr>
              <a:t>Sintesi interazione</a:t>
            </a:r>
          </a:p>
          <a:p>
            <a:pPr algn="ctr"/>
            <a:endParaRPr lang="it-IT" sz="3000" b="1"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it-IT" sz="2400" dirty="0">
                <a:latin typeface="Times New Roman" panose="02020603050405020304" pitchFamily="18" charset="0"/>
                <a:cs typeface="Times New Roman" panose="02020603050405020304" pitchFamily="18" charset="0"/>
              </a:rPr>
              <a:t>La maggioranza delle Province coinvolte dichiara di inserire le performance individuali attese dei Dirigenti e del personale ad Elevata Qualificazione (EQ) all’interno della </a:t>
            </a:r>
            <a:r>
              <a:rPr lang="it-IT" sz="2400" b="1" dirty="0" err="1">
                <a:latin typeface="Times New Roman" panose="02020603050405020304" pitchFamily="18" charset="0"/>
                <a:cs typeface="Times New Roman" panose="02020603050405020304" pitchFamily="18" charset="0"/>
              </a:rPr>
              <a:t>SottoSezione</a:t>
            </a:r>
            <a:r>
              <a:rPr lang="it-IT" sz="2400" b="1" dirty="0">
                <a:latin typeface="Times New Roman" panose="02020603050405020304" pitchFamily="18" charset="0"/>
                <a:cs typeface="Times New Roman" panose="02020603050405020304" pitchFamily="18" charset="0"/>
              </a:rPr>
              <a:t> 2.2) del PIAO</a:t>
            </a:r>
            <a:r>
              <a:rPr lang="it-IT" sz="2400" dirty="0">
                <a:latin typeface="Times New Roman" panose="02020603050405020304" pitchFamily="18" charset="0"/>
                <a:cs typeface="Times New Roman" panose="02020603050405020304" pitchFamily="18" charset="0"/>
              </a:rPr>
              <a:t> oppure come allegato alla stessa </a:t>
            </a:r>
            <a:r>
              <a:rPr lang="it-IT" sz="2400" dirty="0" err="1">
                <a:latin typeface="Times New Roman" panose="02020603050405020304" pitchFamily="18" charset="0"/>
                <a:cs typeface="Times New Roman" panose="02020603050405020304" pitchFamily="18" charset="0"/>
              </a:rPr>
              <a:t>SottoSezione</a:t>
            </a:r>
            <a:r>
              <a:rPr lang="it-IT" sz="2400" dirty="0">
                <a:latin typeface="Times New Roman" panose="02020603050405020304" pitchFamily="18" charset="0"/>
                <a:cs typeface="Times New Roman" panose="02020603050405020304" pitchFamily="18" charset="0"/>
              </a:rPr>
              <a:t>.</a:t>
            </a:r>
          </a:p>
          <a:p>
            <a:pPr marL="457200" indent="-457200">
              <a:buFont typeface="Arial" panose="020B0604020202020204" pitchFamily="34" charset="0"/>
              <a:buChar char="•"/>
            </a:pPr>
            <a:endParaRPr lang="it-IT" sz="24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it-IT" sz="2400" dirty="0">
                <a:latin typeface="Times New Roman" panose="02020603050405020304" pitchFamily="18" charset="0"/>
                <a:cs typeface="Times New Roman" panose="02020603050405020304" pitchFamily="18" charset="0"/>
              </a:rPr>
              <a:t>Molto più raro l’inserimento delle performance individuali attese nel DUP (</a:t>
            </a:r>
            <a:r>
              <a:rPr lang="it-IT" sz="2400" dirty="0" err="1">
                <a:latin typeface="Times New Roman" panose="02020603050405020304" pitchFamily="18" charset="0"/>
                <a:cs typeface="Times New Roman" panose="02020603050405020304" pitchFamily="18" charset="0"/>
              </a:rPr>
              <a:t>SeS</a:t>
            </a:r>
            <a:r>
              <a:rPr lang="it-IT" sz="2400" dirty="0">
                <a:latin typeface="Times New Roman" panose="02020603050405020304" pitchFamily="18" charset="0"/>
                <a:cs typeface="Times New Roman" panose="02020603050405020304" pitchFamily="18" charset="0"/>
              </a:rPr>
              <a:t> e </a:t>
            </a:r>
            <a:r>
              <a:rPr lang="it-IT" sz="2400" dirty="0" err="1">
                <a:latin typeface="Times New Roman" panose="02020603050405020304" pitchFamily="18" charset="0"/>
                <a:cs typeface="Times New Roman" panose="02020603050405020304" pitchFamily="18" charset="0"/>
              </a:rPr>
              <a:t>SeO</a:t>
            </a:r>
            <a:r>
              <a:rPr lang="it-IT" sz="2400" dirty="0">
                <a:latin typeface="Times New Roman" panose="02020603050405020304" pitchFamily="18" charset="0"/>
                <a:cs typeface="Times New Roman" panose="02020603050405020304" pitchFamily="18" charset="0"/>
              </a:rPr>
              <a:t>) e nel PEG. </a:t>
            </a:r>
          </a:p>
        </p:txBody>
      </p:sp>
    </p:spTree>
    <p:extLst>
      <p:ext uri="{BB962C8B-B14F-4D97-AF65-F5344CB8AC3E}">
        <p14:creationId xmlns:p14="http://schemas.microsoft.com/office/powerpoint/2010/main" val="38276406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C9134D-4E61-C55F-5731-B03CD487E83E}"/>
            </a:ext>
          </a:extLst>
        </p:cNvPr>
        <p:cNvGrpSpPr/>
        <p:nvPr/>
      </p:nvGrpSpPr>
      <p:grpSpPr>
        <a:xfrm>
          <a:off x="0" y="0"/>
          <a:ext cx="0" cy="0"/>
          <a:chOff x="0" y="0"/>
          <a:chExt cx="0" cy="0"/>
        </a:xfrm>
      </p:grpSpPr>
      <p:pic>
        <p:nvPicPr>
          <p:cNvPr id="3" name="Immagine 2" descr="Immagine che contiene testo, schermata, persona, cartone animato&#10;&#10;Il contenuto generato dall'IA potrebbe non essere corretto.">
            <a:extLst>
              <a:ext uri="{FF2B5EF4-FFF2-40B4-BE49-F238E27FC236}">
                <a16:creationId xmlns:a16="http://schemas.microsoft.com/office/drawing/2014/main" id="{898F56A4-8AFA-B4FE-6DC2-80CA978E037C}"/>
              </a:ext>
            </a:extLst>
          </p:cNvPr>
          <p:cNvPicPr>
            <a:picLocks noChangeAspect="1"/>
          </p:cNvPicPr>
          <p:nvPr/>
        </p:nvPicPr>
        <p:blipFill>
          <a:blip r:embed="rId3" cstate="email">
            <a:alphaModFix amt="91000"/>
            <a:extLst>
              <a:ext uri="{28A0092B-C50C-407E-A947-70E740481C1C}">
                <a14:useLocalDpi xmlns:a14="http://schemas.microsoft.com/office/drawing/2010/main"/>
              </a:ext>
            </a:extLst>
          </a:blip>
          <a:srcRect b="-22"/>
          <a:stretch>
            <a:fillRect/>
          </a:stretch>
        </p:blipFill>
        <p:spPr>
          <a:xfrm>
            <a:off x="335885" y="857864"/>
            <a:ext cx="9538233" cy="5365955"/>
          </a:xfrm>
          <a:prstGeom prst="rect">
            <a:avLst/>
          </a:prstGeom>
        </p:spPr>
      </p:pic>
      <p:sp>
        <p:nvSpPr>
          <p:cNvPr id="2" name="Rettangolo 1">
            <a:extLst>
              <a:ext uri="{FF2B5EF4-FFF2-40B4-BE49-F238E27FC236}">
                <a16:creationId xmlns:a16="http://schemas.microsoft.com/office/drawing/2014/main" id="{8F276A4B-7463-DDC5-DCD4-01FD9F267B66}"/>
              </a:ext>
            </a:extLst>
          </p:cNvPr>
          <p:cNvSpPr/>
          <p:nvPr/>
        </p:nvSpPr>
        <p:spPr>
          <a:xfrm>
            <a:off x="3852153" y="1252383"/>
            <a:ext cx="2752927" cy="989371"/>
          </a:xfrm>
          <a:prstGeom prst="rect">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Rettangolo 3">
            <a:extLst>
              <a:ext uri="{FF2B5EF4-FFF2-40B4-BE49-F238E27FC236}">
                <a16:creationId xmlns:a16="http://schemas.microsoft.com/office/drawing/2014/main" id="{9001E4AB-0177-490D-120B-28DC042BD536}"/>
              </a:ext>
            </a:extLst>
          </p:cNvPr>
          <p:cNvSpPr/>
          <p:nvPr/>
        </p:nvSpPr>
        <p:spPr>
          <a:xfrm>
            <a:off x="2649794" y="3927989"/>
            <a:ext cx="5137354" cy="766916"/>
          </a:xfrm>
          <a:prstGeom prst="rect">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CasellaDiTesto 5">
            <a:extLst>
              <a:ext uri="{FF2B5EF4-FFF2-40B4-BE49-F238E27FC236}">
                <a16:creationId xmlns:a16="http://schemas.microsoft.com/office/drawing/2014/main" id="{450499F3-0C52-B2A7-EBD7-138F8C723F9D}"/>
              </a:ext>
            </a:extLst>
          </p:cNvPr>
          <p:cNvSpPr txBox="1"/>
          <p:nvPr/>
        </p:nvSpPr>
        <p:spPr>
          <a:xfrm>
            <a:off x="10254174" y="1339932"/>
            <a:ext cx="1519443" cy="646331"/>
          </a:xfrm>
          <a:prstGeom prst="rect">
            <a:avLst/>
          </a:prstGeom>
          <a:noFill/>
        </p:spPr>
        <p:txBody>
          <a:bodyPr wrap="square" rtlCol="0">
            <a:spAutoFit/>
          </a:bodyPr>
          <a:lstStyle/>
          <a:p>
            <a:r>
              <a:rPr lang="it-IT" dirty="0">
                <a:solidFill>
                  <a:srgbClr val="C00000"/>
                </a:solidFill>
              </a:rPr>
              <a:t>IMPATTO INDIRETTO</a:t>
            </a:r>
          </a:p>
        </p:txBody>
      </p:sp>
      <p:sp>
        <p:nvSpPr>
          <p:cNvPr id="13" name="Freccia circolare 12">
            <a:extLst>
              <a:ext uri="{FF2B5EF4-FFF2-40B4-BE49-F238E27FC236}">
                <a16:creationId xmlns:a16="http://schemas.microsoft.com/office/drawing/2014/main" id="{D0132059-2C8C-4199-5737-41CE70164BBB}"/>
              </a:ext>
            </a:extLst>
          </p:cNvPr>
          <p:cNvSpPr/>
          <p:nvPr/>
        </p:nvSpPr>
        <p:spPr>
          <a:xfrm rot="3793249" flipH="1">
            <a:off x="5324585" y="-551690"/>
            <a:ext cx="3872343" cy="7524076"/>
          </a:xfrm>
          <a:prstGeom prst="circularArrow">
            <a:avLst>
              <a:gd name="adj1" fmla="val 4542"/>
              <a:gd name="adj2" fmla="val 1142319"/>
              <a:gd name="adj3" fmla="val 20466431"/>
              <a:gd name="adj4" fmla="val 10800000"/>
              <a:gd name="adj5" fmla="val 12500"/>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14" name="Rettangolo 13">
            <a:extLst>
              <a:ext uri="{FF2B5EF4-FFF2-40B4-BE49-F238E27FC236}">
                <a16:creationId xmlns:a16="http://schemas.microsoft.com/office/drawing/2014/main" id="{897E1BBE-73C3-2555-C761-9BE39921BF1A}"/>
              </a:ext>
            </a:extLst>
          </p:cNvPr>
          <p:cNvSpPr/>
          <p:nvPr/>
        </p:nvSpPr>
        <p:spPr>
          <a:xfrm>
            <a:off x="0" y="-24349"/>
            <a:ext cx="12192000" cy="531246"/>
          </a:xfrm>
          <a:prstGeom prst="rect">
            <a:avLst/>
          </a:prstGeom>
          <a:solidFill>
            <a:srgbClr val="00A3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a:latin typeface="Montserrat" panose="00000500000000000000" pitchFamily="2" charset="0"/>
              </a:rPr>
              <a:t>Quale relazione tra performance individuali e creazione di Valore Pubblico?</a:t>
            </a:r>
          </a:p>
        </p:txBody>
      </p:sp>
    </p:spTree>
    <p:extLst>
      <p:ext uri="{BB962C8B-B14F-4D97-AF65-F5344CB8AC3E}">
        <p14:creationId xmlns:p14="http://schemas.microsoft.com/office/powerpoint/2010/main" val="4240991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6" grpId="0"/>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magine 10">
            <a:extLst>
              <a:ext uri="{FF2B5EF4-FFF2-40B4-BE49-F238E27FC236}">
                <a16:creationId xmlns:a16="http://schemas.microsoft.com/office/drawing/2014/main" id="{7AA31035-F589-464D-A6D8-920DB2208F5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75827" y="2823131"/>
            <a:ext cx="1199103" cy="1405742"/>
          </a:xfrm>
          <a:prstGeom prst="rect">
            <a:avLst/>
          </a:prstGeom>
        </p:spPr>
      </p:pic>
      <p:pic>
        <p:nvPicPr>
          <p:cNvPr id="13" name="Immagine 18">
            <a:extLst>
              <a:ext uri="{FF2B5EF4-FFF2-40B4-BE49-F238E27FC236}">
                <a16:creationId xmlns:a16="http://schemas.microsoft.com/office/drawing/2014/main" id="{9010F23C-42E8-B445-8DFC-D768D51F567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05299" y="1926521"/>
            <a:ext cx="6230381" cy="402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Immagine 22">
            <a:extLst>
              <a:ext uri="{FF2B5EF4-FFF2-40B4-BE49-F238E27FC236}">
                <a16:creationId xmlns:a16="http://schemas.microsoft.com/office/drawing/2014/main" id="{D7ECA783-10CA-7A49-9A55-F7D83AB01785}"/>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9756374" y="2544123"/>
            <a:ext cx="1654713" cy="2119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olo 2">
            <a:extLst>
              <a:ext uri="{FF2B5EF4-FFF2-40B4-BE49-F238E27FC236}">
                <a16:creationId xmlns:a16="http://schemas.microsoft.com/office/drawing/2014/main" id="{B5DA54B9-6C4B-1C42-7BB7-CE40B7026E8A}"/>
              </a:ext>
            </a:extLst>
          </p:cNvPr>
          <p:cNvSpPr txBox="1">
            <a:spLocks/>
          </p:cNvSpPr>
          <p:nvPr/>
        </p:nvSpPr>
        <p:spPr>
          <a:xfrm>
            <a:off x="-67424" y="896874"/>
            <a:ext cx="12185650" cy="506633"/>
          </a:xfrm>
          <a:prstGeom prst="rect">
            <a:avLst/>
          </a:prstGeom>
          <a:noFill/>
        </p:spPr>
        <p:txBody>
          <a:bodyPr vert="horz" lIns="91392" tIns="45696" rIns="91392" bIns="45696" rtlCol="0" anchor="ctr">
            <a:noAutofit/>
          </a:bodyPr>
          <a:lstStyle>
            <a:lvl1pPr algn="ctr" defTabSz="457200" rtl="0" eaLnBrk="1" latinLnBrk="0" hangingPunct="1">
              <a:spcBef>
                <a:spcPct val="0"/>
              </a:spcBef>
              <a:buNone/>
              <a:defRPr sz="3200" b="1" kern="1200">
                <a:solidFill>
                  <a:schemeClr val="bg1"/>
                </a:solidFill>
                <a:latin typeface="+mj-lt"/>
                <a:ea typeface="+mj-ea"/>
                <a:cs typeface="+mj-cs"/>
              </a:defRPr>
            </a:lvl1pPr>
          </a:lstStyle>
          <a:p>
            <a:pPr defTabSz="609281"/>
            <a:r>
              <a:rPr lang="it-IT" sz="2400" dirty="0">
                <a:solidFill>
                  <a:srgbClr val="FFC000"/>
                </a:solidFill>
                <a:latin typeface="Montserrat" panose="00000500000000000000" pitchFamily="2" charset="0"/>
                <a:sym typeface="Montserrat"/>
              </a:rPr>
              <a:t>Performance individuale</a:t>
            </a:r>
          </a:p>
        </p:txBody>
      </p:sp>
      <p:sp>
        <p:nvSpPr>
          <p:cNvPr id="2" name="Rettangolo 1">
            <a:extLst>
              <a:ext uri="{FF2B5EF4-FFF2-40B4-BE49-F238E27FC236}">
                <a16:creationId xmlns:a16="http://schemas.microsoft.com/office/drawing/2014/main" id="{7F969AA1-DC23-1CF8-890C-2FBB6742671F}"/>
              </a:ext>
            </a:extLst>
          </p:cNvPr>
          <p:cNvSpPr/>
          <p:nvPr/>
        </p:nvSpPr>
        <p:spPr>
          <a:xfrm>
            <a:off x="0" y="-24349"/>
            <a:ext cx="12192000" cy="531246"/>
          </a:xfrm>
          <a:prstGeom prst="rect">
            <a:avLst/>
          </a:prstGeom>
          <a:solidFill>
            <a:srgbClr val="00A3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000" b="1" dirty="0">
                <a:latin typeface="Montserrat" panose="00000500000000000000" pitchFamily="2" charset="0"/>
              </a:rPr>
              <a:t>Dove programmare le performance individuali?</a:t>
            </a:r>
          </a:p>
        </p:txBody>
      </p:sp>
    </p:spTree>
    <p:extLst>
      <p:ext uri="{BB962C8B-B14F-4D97-AF65-F5344CB8AC3E}">
        <p14:creationId xmlns:p14="http://schemas.microsoft.com/office/powerpoint/2010/main" val="691993763"/>
      </p:ext>
    </p:extLst>
  </p:cSld>
  <p:clrMapOvr>
    <a:masterClrMapping/>
  </p:clrMapOvr>
  <mc:AlternateContent xmlns:mc="http://schemas.openxmlformats.org/markup-compatibility/2006" xmlns:p14="http://schemas.microsoft.com/office/powerpoint/2010/main">
    <mc:Choice Requires="p14">
      <p:transition spd="slow" p14:dur="2000" advTm="82559"/>
    </mc:Choice>
    <mc:Fallback xmlns="">
      <p:transition spd="slow" advTm="82559"/>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Immagine che contiene testo, schermata, Carattere&#10;&#10;Il contenuto generato dall'IA potrebbe non essere corretto.">
            <a:extLst>
              <a:ext uri="{FF2B5EF4-FFF2-40B4-BE49-F238E27FC236}">
                <a16:creationId xmlns:a16="http://schemas.microsoft.com/office/drawing/2014/main" id="{693B3BD1-68F1-8A79-C391-0FABDAA4F9BD}"/>
              </a:ext>
            </a:extLst>
          </p:cNvPr>
          <p:cNvPicPr>
            <a:picLocks noChangeAspect="1"/>
          </p:cNvPicPr>
          <p:nvPr/>
        </p:nvPicPr>
        <p:blipFill>
          <a:blip r:embed="rId2">
            <a:extLst>
              <a:ext uri="{28A0092B-C50C-407E-A947-70E740481C1C}">
                <a14:useLocalDpi xmlns:a14="http://schemas.microsoft.com/office/drawing/2010/main" val="0"/>
              </a:ext>
            </a:extLst>
          </a:blip>
          <a:srcRect l="3492" t="23911" r="5889" b="14399"/>
          <a:stretch>
            <a:fillRect/>
          </a:stretch>
        </p:blipFill>
        <p:spPr>
          <a:xfrm>
            <a:off x="1172957" y="2507521"/>
            <a:ext cx="9846085" cy="3741117"/>
          </a:xfrm>
          <a:prstGeom prst="rect">
            <a:avLst/>
          </a:prstGeom>
        </p:spPr>
      </p:pic>
      <p:sp>
        <p:nvSpPr>
          <p:cNvPr id="2" name="Rettangolo 1">
            <a:extLst>
              <a:ext uri="{FF2B5EF4-FFF2-40B4-BE49-F238E27FC236}">
                <a16:creationId xmlns:a16="http://schemas.microsoft.com/office/drawing/2014/main" id="{A7EFD495-771A-F51F-48F6-AD5FD35D3457}"/>
              </a:ext>
            </a:extLst>
          </p:cNvPr>
          <p:cNvSpPr/>
          <p:nvPr/>
        </p:nvSpPr>
        <p:spPr>
          <a:xfrm>
            <a:off x="0" y="-24349"/>
            <a:ext cx="12192000" cy="531246"/>
          </a:xfrm>
          <a:prstGeom prst="rect">
            <a:avLst/>
          </a:prstGeom>
          <a:solidFill>
            <a:srgbClr val="00A3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000" b="1" dirty="0">
                <a:latin typeface="Montserrat" panose="00000500000000000000" pitchFamily="2" charset="0"/>
              </a:rPr>
              <a:t>Dove programmare le performance individuali?</a:t>
            </a:r>
          </a:p>
        </p:txBody>
      </p:sp>
      <p:sp>
        <p:nvSpPr>
          <p:cNvPr id="4" name="CasellaDiTesto 3">
            <a:extLst>
              <a:ext uri="{FF2B5EF4-FFF2-40B4-BE49-F238E27FC236}">
                <a16:creationId xmlns:a16="http://schemas.microsoft.com/office/drawing/2014/main" id="{A072B62C-05EC-71CB-E5DF-3B4B2CD7B858}"/>
              </a:ext>
            </a:extLst>
          </p:cNvPr>
          <p:cNvSpPr txBox="1"/>
          <p:nvPr/>
        </p:nvSpPr>
        <p:spPr>
          <a:xfrm>
            <a:off x="409575" y="779984"/>
            <a:ext cx="11410950" cy="923330"/>
          </a:xfrm>
          <a:prstGeom prst="rect">
            <a:avLst/>
          </a:prstGeom>
          <a:noFill/>
        </p:spPr>
        <p:txBody>
          <a:bodyPr wrap="square" rtlCol="0">
            <a:spAutoFit/>
          </a:bodyPr>
          <a:lstStyle/>
          <a:p>
            <a:r>
              <a:rPr lang="it-IT" b="1" dirty="0">
                <a:latin typeface="Montserrat" panose="00000500000000000000" pitchFamily="2" charset="0"/>
              </a:rPr>
              <a:t>Contesto</a:t>
            </a:r>
            <a:r>
              <a:rPr lang="it-IT" dirty="0">
                <a:latin typeface="Montserrat" panose="00000500000000000000" pitchFamily="2" charset="0"/>
              </a:rPr>
              <a:t>: l’amministrazione deve definire il contributo delle performance individuale ai risultati di quella organizzativa (art. 6, D.L. 80/2021 che introduce il PIAO) tenendo conto della Direttive Zangrillo del 28/11/2023 nella definizione delle performance comportamentali</a:t>
            </a:r>
          </a:p>
        </p:txBody>
      </p:sp>
      <p:sp>
        <p:nvSpPr>
          <p:cNvPr id="5" name="CasellaDiTesto 4">
            <a:extLst>
              <a:ext uri="{FF2B5EF4-FFF2-40B4-BE49-F238E27FC236}">
                <a16:creationId xmlns:a16="http://schemas.microsoft.com/office/drawing/2014/main" id="{61253973-DA73-9FE0-0E19-1902F16FC627}"/>
              </a:ext>
            </a:extLst>
          </p:cNvPr>
          <p:cNvSpPr txBox="1"/>
          <p:nvPr/>
        </p:nvSpPr>
        <p:spPr>
          <a:xfrm>
            <a:off x="669985" y="1863578"/>
            <a:ext cx="10852030" cy="369332"/>
          </a:xfrm>
          <a:prstGeom prst="rect">
            <a:avLst/>
          </a:prstGeom>
          <a:noFill/>
        </p:spPr>
        <p:txBody>
          <a:bodyPr wrap="square" rtlCol="0">
            <a:spAutoFit/>
          </a:bodyPr>
          <a:lstStyle/>
          <a:p>
            <a:pPr algn="ctr"/>
            <a:r>
              <a:rPr lang="it-IT" b="1" i="1" dirty="0">
                <a:latin typeface="Montserrat" panose="00000500000000000000" pitchFamily="2" charset="0"/>
              </a:rPr>
              <a:t>Quindi la Performance Individuale (PI) deve essere programmata nel PIAO?</a:t>
            </a:r>
            <a:endParaRPr lang="it-IT" i="1" dirty="0">
              <a:latin typeface="Montserrat" panose="00000500000000000000" pitchFamily="2" charset="0"/>
            </a:endParaRPr>
          </a:p>
        </p:txBody>
      </p:sp>
    </p:spTree>
    <p:extLst>
      <p:ext uri="{BB962C8B-B14F-4D97-AF65-F5344CB8AC3E}">
        <p14:creationId xmlns:p14="http://schemas.microsoft.com/office/powerpoint/2010/main" val="12435154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5303DF-30A8-F5FE-C6AE-78C09D4E0D71}"/>
            </a:ext>
          </a:extLst>
        </p:cNvPr>
        <p:cNvGrpSpPr/>
        <p:nvPr/>
      </p:nvGrpSpPr>
      <p:grpSpPr>
        <a:xfrm>
          <a:off x="0" y="0"/>
          <a:ext cx="0" cy="0"/>
          <a:chOff x="0" y="0"/>
          <a:chExt cx="0" cy="0"/>
        </a:xfrm>
      </p:grpSpPr>
      <p:graphicFrame>
        <p:nvGraphicFramePr>
          <p:cNvPr id="2" name="Tabella 1">
            <a:extLst>
              <a:ext uri="{FF2B5EF4-FFF2-40B4-BE49-F238E27FC236}">
                <a16:creationId xmlns:a16="http://schemas.microsoft.com/office/drawing/2014/main" id="{27056894-7AF2-FA09-5527-82EA1FB3D3F7}"/>
              </a:ext>
            </a:extLst>
          </p:cNvPr>
          <p:cNvGraphicFramePr>
            <a:graphicFrameLocks noGrp="1"/>
          </p:cNvGraphicFramePr>
          <p:nvPr>
            <p:extLst>
              <p:ext uri="{D42A27DB-BD31-4B8C-83A1-F6EECF244321}">
                <p14:modId xmlns:p14="http://schemas.microsoft.com/office/powerpoint/2010/main" val="675560326"/>
              </p:ext>
            </p:extLst>
          </p:nvPr>
        </p:nvGraphicFramePr>
        <p:xfrm>
          <a:off x="0" y="588992"/>
          <a:ext cx="12185654" cy="6197433"/>
        </p:xfrm>
        <a:graphic>
          <a:graphicData uri="http://schemas.openxmlformats.org/drawingml/2006/table">
            <a:tbl>
              <a:tblPr firstRow="1" firstCol="1" bandRow="1"/>
              <a:tblGrid>
                <a:gridCol w="1745391">
                  <a:extLst>
                    <a:ext uri="{9D8B030D-6E8A-4147-A177-3AD203B41FA5}">
                      <a16:colId xmlns:a16="http://schemas.microsoft.com/office/drawing/2014/main" val="669021744"/>
                    </a:ext>
                  </a:extLst>
                </a:gridCol>
                <a:gridCol w="4631198">
                  <a:extLst>
                    <a:ext uri="{9D8B030D-6E8A-4147-A177-3AD203B41FA5}">
                      <a16:colId xmlns:a16="http://schemas.microsoft.com/office/drawing/2014/main" val="2348953311"/>
                    </a:ext>
                  </a:extLst>
                </a:gridCol>
                <a:gridCol w="3971196">
                  <a:extLst>
                    <a:ext uri="{9D8B030D-6E8A-4147-A177-3AD203B41FA5}">
                      <a16:colId xmlns:a16="http://schemas.microsoft.com/office/drawing/2014/main" val="2476141470"/>
                    </a:ext>
                  </a:extLst>
                </a:gridCol>
                <a:gridCol w="954058">
                  <a:extLst>
                    <a:ext uri="{9D8B030D-6E8A-4147-A177-3AD203B41FA5}">
                      <a16:colId xmlns:a16="http://schemas.microsoft.com/office/drawing/2014/main" val="1389663341"/>
                    </a:ext>
                  </a:extLst>
                </a:gridCol>
                <a:gridCol w="883811">
                  <a:extLst>
                    <a:ext uri="{9D8B030D-6E8A-4147-A177-3AD203B41FA5}">
                      <a16:colId xmlns:a16="http://schemas.microsoft.com/office/drawing/2014/main" val="3158823901"/>
                    </a:ext>
                  </a:extLst>
                </a:gridCol>
              </a:tblGrid>
              <a:tr h="234939">
                <a:tc>
                  <a:txBody>
                    <a:bodyPr/>
                    <a:lstStyle/>
                    <a:p>
                      <a:pPr algn="ctr">
                        <a:lnSpc>
                          <a:spcPct val="107000"/>
                        </a:lnSpc>
                        <a:buNone/>
                      </a:pPr>
                      <a:r>
                        <a:rPr lang="it-IT" sz="1300" b="1" dirty="0">
                          <a:solidFill>
                            <a:srgbClr val="000000"/>
                          </a:solidFill>
                          <a:effectLst/>
                          <a:latin typeface="Calibri (Corpo)"/>
                          <a:ea typeface="Times New Roman" panose="02020603050405020304" pitchFamily="18" charset="0"/>
                          <a:cs typeface="Times New Roman" panose="02020603050405020304" pitchFamily="18" charset="0"/>
                        </a:rPr>
                        <a:t>Strumento</a:t>
                      </a:r>
                      <a:endParaRPr lang="it-IT" sz="1300" dirty="0">
                        <a:effectLst/>
                        <a:latin typeface="Calibri (Corpo)"/>
                        <a:ea typeface="Times New Roman" panose="02020603050405020304" pitchFamily="18" charset="0"/>
                        <a:cs typeface="Times New Roman" panose="02020603050405020304" pitchFamily="18" charset="0"/>
                      </a:endParaRPr>
                    </a:p>
                  </a:txBody>
                  <a:tcPr marL="3048" marR="3048" marT="285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r>
                        <a:rPr lang="it-IT" sz="1300" b="1" dirty="0">
                          <a:solidFill>
                            <a:srgbClr val="000000"/>
                          </a:solidFill>
                          <a:effectLst/>
                          <a:latin typeface="Calibri (Corpo)"/>
                          <a:ea typeface="Times New Roman" panose="02020603050405020304" pitchFamily="18" charset="0"/>
                          <a:cs typeface="Times New Roman" panose="02020603050405020304" pitchFamily="18" charset="0"/>
                        </a:rPr>
                        <a:t>Obiettivi</a:t>
                      </a:r>
                      <a:endParaRPr lang="it-IT" sz="1300" dirty="0">
                        <a:latin typeface="Calibri (Corpo)"/>
                      </a:endParaRPr>
                    </a:p>
                  </a:txBody>
                  <a:tcPr marL="3048" marR="3048" marT="285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BFBFBF"/>
                    </a:solidFill>
                  </a:tcPr>
                </a:tc>
                <a:tc>
                  <a:txBody>
                    <a:bodyPr/>
                    <a:lstStyle/>
                    <a:p>
                      <a:pPr algn="ctr"/>
                      <a:r>
                        <a:rPr lang="it-IT" sz="1300" b="1" dirty="0">
                          <a:solidFill>
                            <a:srgbClr val="000000"/>
                          </a:solidFill>
                          <a:effectLst/>
                          <a:latin typeface="Calibri (Corpo)"/>
                          <a:ea typeface="Times New Roman" panose="02020603050405020304" pitchFamily="18" charset="0"/>
                          <a:cs typeface="Times New Roman" panose="02020603050405020304" pitchFamily="18" charset="0"/>
                        </a:rPr>
                        <a:t>Indicatori</a:t>
                      </a:r>
                      <a:endParaRPr lang="it-IT" sz="1300" dirty="0">
                        <a:latin typeface="Calibri (Corpo)"/>
                      </a:endParaRPr>
                    </a:p>
                  </a:txBody>
                  <a:tcPr marL="3048" marR="3048" marT="285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BFBFBF"/>
                    </a:solidFill>
                  </a:tcPr>
                </a:tc>
                <a:tc gridSpan="2">
                  <a:txBody>
                    <a:bodyPr/>
                    <a:lstStyle/>
                    <a:p>
                      <a:pPr algn="ctr">
                        <a:lnSpc>
                          <a:spcPct val="107000"/>
                        </a:lnSpc>
                        <a:buNone/>
                      </a:pPr>
                      <a:r>
                        <a:rPr lang="it-IT" sz="1300" b="1" dirty="0">
                          <a:solidFill>
                            <a:srgbClr val="000000"/>
                          </a:solidFill>
                          <a:effectLst/>
                          <a:latin typeface="Calibri (Corpo)"/>
                          <a:ea typeface="Times New Roman" panose="02020603050405020304" pitchFamily="18" charset="0"/>
                          <a:cs typeface="Times New Roman" panose="02020603050405020304" pitchFamily="18" charset="0"/>
                        </a:rPr>
                        <a:t>Previsioni</a:t>
                      </a:r>
                      <a:r>
                        <a:rPr lang="it-IT" sz="1300" b="0" dirty="0">
                          <a:solidFill>
                            <a:schemeClr val="tx1"/>
                          </a:solidFill>
                          <a:effectLst/>
                          <a:latin typeface="Calibri (Corpo)"/>
                          <a:ea typeface="Times New Roman" panose="02020603050405020304" pitchFamily="18" charset="0"/>
                          <a:cs typeface="Times New Roman" panose="02020603050405020304" pitchFamily="18" charset="0"/>
                        </a:rPr>
                        <a:t> </a:t>
                      </a:r>
                      <a:r>
                        <a:rPr lang="it-IT" sz="1300" b="1" dirty="0">
                          <a:solidFill>
                            <a:srgbClr val="000000"/>
                          </a:solidFill>
                          <a:effectLst/>
                          <a:latin typeface="Calibri (Corpo)"/>
                          <a:ea typeface="Times New Roman" panose="02020603050405020304" pitchFamily="18" charset="0"/>
                          <a:cs typeface="Times New Roman" panose="02020603050405020304" pitchFamily="18" charset="0"/>
                        </a:rPr>
                        <a:t>fin</a:t>
                      </a:r>
                      <a:endParaRPr lang="it-IT" sz="1300" dirty="0">
                        <a:latin typeface="Calibri (Corpo)"/>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BFBFBF"/>
                    </a:solidFill>
                  </a:tcPr>
                </a:tc>
                <a:tc hMerge="1">
                  <a:txBody>
                    <a:bodyPr/>
                    <a:lstStyle/>
                    <a:p>
                      <a:pPr algn="ctr">
                        <a:lnSpc>
                          <a:spcPct val="107000"/>
                        </a:lnSpc>
                        <a:buNone/>
                      </a:pPr>
                      <a:r>
                        <a:rPr lang="it-IT" sz="23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Previsioni</a:t>
                      </a:r>
                      <a:endParaRPr lang="it-IT" sz="23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07000"/>
                        </a:lnSpc>
                        <a:buNone/>
                      </a:pPr>
                      <a:r>
                        <a:rPr lang="it-IT" sz="23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finanziarie</a:t>
                      </a:r>
                      <a:endParaRPr lang="it-IT" sz="2300" dirty="0"/>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270845628"/>
                  </a:ext>
                </a:extLst>
              </a:tr>
              <a:tr h="233828">
                <a:tc gridSpan="5">
                  <a:txBody>
                    <a:bodyPr/>
                    <a:lstStyle/>
                    <a:p>
                      <a:pPr algn="ctr">
                        <a:lnSpc>
                          <a:spcPct val="107000"/>
                        </a:lnSpc>
                        <a:buNone/>
                      </a:pPr>
                      <a:r>
                        <a:rPr lang="it-IT" sz="1300" b="1" dirty="0">
                          <a:solidFill>
                            <a:srgbClr val="000000"/>
                          </a:solidFill>
                          <a:effectLst/>
                          <a:latin typeface="Calibri (Corpo)"/>
                          <a:ea typeface="Times New Roman" panose="02020603050405020304" pitchFamily="18" charset="0"/>
                          <a:cs typeface="Times New Roman" panose="02020603050405020304" pitchFamily="18" charset="0"/>
                        </a:rPr>
                        <a:t>I Livello programmatico (del VALORE PUBBLICO TERRITORIALE o STRATEGICO)</a:t>
                      </a:r>
                      <a:endParaRPr lang="it-IT" sz="1300" dirty="0">
                        <a:effectLst/>
                        <a:latin typeface="Calibri (Corpo)"/>
                        <a:ea typeface="Times New Roman" panose="02020603050405020304" pitchFamily="18" charset="0"/>
                        <a:cs typeface="Times New Roman" panose="02020603050405020304" pitchFamily="18" charset="0"/>
                      </a:endParaRPr>
                    </a:p>
                  </a:txBody>
                  <a:tcPr marL="3048" marR="3048" marT="285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it-IT"/>
                    </a:p>
                  </a:txBody>
                  <a:tcPr/>
                </a:tc>
                <a:tc hMerge="1">
                  <a:txBody>
                    <a:bodyPr/>
                    <a:lstStyle/>
                    <a:p>
                      <a:endParaRPr lang="it-IT"/>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2377319843"/>
                  </a:ext>
                </a:extLst>
              </a:tr>
              <a:tr h="485423">
                <a:tc>
                  <a:txBody>
                    <a:bodyPr/>
                    <a:lstStyle/>
                    <a:p>
                      <a:pPr algn="ctr">
                        <a:lnSpc>
                          <a:spcPct val="107000"/>
                        </a:lnSpc>
                        <a:buNone/>
                      </a:pPr>
                      <a:r>
                        <a:rPr lang="it-IT" sz="1300" b="1" dirty="0">
                          <a:solidFill>
                            <a:srgbClr val="FFFFFF"/>
                          </a:solidFill>
                          <a:effectLst/>
                          <a:latin typeface="Calibri (Corpo)"/>
                          <a:ea typeface="Times New Roman" panose="02020603050405020304" pitchFamily="18" charset="0"/>
                          <a:cs typeface="Times New Roman" panose="02020603050405020304" pitchFamily="18" charset="0"/>
                        </a:rPr>
                        <a:t>LPM</a:t>
                      </a:r>
                      <a:endParaRPr lang="it-IT" sz="1300" dirty="0">
                        <a:effectLst/>
                        <a:latin typeface="Calibri (Corpo)"/>
                        <a:ea typeface="Times New Roman" panose="02020603050405020304" pitchFamily="18" charset="0"/>
                        <a:cs typeface="Times New Roman" panose="02020603050405020304" pitchFamily="18" charset="0"/>
                      </a:endParaRPr>
                    </a:p>
                  </a:txBody>
                  <a:tcPr marL="27428" marR="27428" marT="13715" marB="137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5597"/>
                    </a:solidFill>
                  </a:tcPr>
                </a:tc>
                <a:tc>
                  <a:txBody>
                    <a:bodyPr/>
                    <a:lstStyle/>
                    <a:p>
                      <a:pPr algn="ctr">
                        <a:lnSpc>
                          <a:spcPct val="107000"/>
                        </a:lnSpc>
                        <a:buNone/>
                      </a:pPr>
                      <a:r>
                        <a:rPr lang="it-IT" sz="1300" dirty="0">
                          <a:solidFill>
                            <a:srgbClr val="FFFFFF"/>
                          </a:solidFill>
                          <a:effectLst/>
                          <a:latin typeface="Calibri (Corpo)"/>
                          <a:ea typeface="Times New Roman" panose="02020603050405020304" pitchFamily="18" charset="0"/>
                          <a:cs typeface="Times New Roman" panose="02020603050405020304" pitchFamily="18" charset="0"/>
                        </a:rPr>
                        <a:t>Analisi di contesto</a:t>
                      </a:r>
                      <a:endParaRPr lang="it-IT" sz="1300" dirty="0">
                        <a:effectLst/>
                        <a:latin typeface="Calibri (Corpo)"/>
                        <a:ea typeface="Times New Roman" panose="02020603050405020304" pitchFamily="18" charset="0"/>
                        <a:cs typeface="Times New Roman" panose="02020603050405020304" pitchFamily="18" charset="0"/>
                      </a:endParaRPr>
                    </a:p>
                    <a:p>
                      <a:pPr algn="ctr">
                        <a:lnSpc>
                          <a:spcPct val="107000"/>
                        </a:lnSpc>
                        <a:buNone/>
                      </a:pPr>
                      <a:r>
                        <a:rPr lang="it-IT" sz="1300" dirty="0">
                          <a:solidFill>
                            <a:srgbClr val="FFFFFF"/>
                          </a:solidFill>
                          <a:effectLst/>
                          <a:latin typeface="Calibri (Corpo)"/>
                          <a:ea typeface="Times New Roman" panose="02020603050405020304" pitchFamily="18" charset="0"/>
                          <a:cs typeface="Times New Roman" panose="02020603050405020304" pitchFamily="18" charset="0"/>
                        </a:rPr>
                        <a:t>Linee Programmatiche di Mandato</a:t>
                      </a:r>
                      <a:endParaRPr lang="it-IT" sz="1300" dirty="0">
                        <a:latin typeface="Calibri (Corpo)"/>
                      </a:endParaRPr>
                    </a:p>
                  </a:txBody>
                  <a:tcPr marL="3048" marR="3048" marT="285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2F5597"/>
                    </a:solidFill>
                  </a:tcPr>
                </a:tc>
                <a:tc gridSpan="2">
                  <a:txBody>
                    <a:bodyPr/>
                    <a:lstStyle/>
                    <a:p>
                      <a:pPr algn="ctr">
                        <a:lnSpc>
                          <a:spcPct val="107000"/>
                        </a:lnSpc>
                        <a:buNone/>
                      </a:pPr>
                      <a:r>
                        <a:rPr lang="it-IT" sz="1300" dirty="0">
                          <a:solidFill>
                            <a:srgbClr val="FFFFFF"/>
                          </a:solidFill>
                          <a:effectLst/>
                          <a:latin typeface="Calibri (Corpo)"/>
                          <a:ea typeface="Times New Roman" panose="02020603050405020304" pitchFamily="18" charset="0"/>
                          <a:cs typeface="Times New Roman" panose="02020603050405020304" pitchFamily="18" charset="0"/>
                        </a:rPr>
                        <a:t> </a:t>
                      </a:r>
                      <a:endParaRPr lang="it-IT" sz="1300" dirty="0">
                        <a:latin typeface="Calibri (Corpo)"/>
                      </a:endParaRPr>
                    </a:p>
                  </a:txBody>
                  <a:tcPr marL="3048" marR="3048" marT="285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2F5597"/>
                    </a:solidFill>
                  </a:tcPr>
                </a:tc>
                <a:tc hMerge="1">
                  <a:txBody>
                    <a:bodyPr/>
                    <a:lstStyle/>
                    <a:p>
                      <a:pPr algn="ctr">
                        <a:lnSpc>
                          <a:spcPct val="107000"/>
                        </a:lnSpc>
                        <a:buNone/>
                      </a:pPr>
                      <a:endParaRPr lang="it-IT" sz="2300"/>
                    </a:p>
                  </a:txBody>
                  <a:tcPr marL="6097" marR="6097" marT="571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2F5597"/>
                    </a:solidFill>
                  </a:tcPr>
                </a:tc>
                <a:tc>
                  <a:txBody>
                    <a:bodyPr/>
                    <a:lstStyle/>
                    <a:p>
                      <a:pPr algn="ctr">
                        <a:lnSpc>
                          <a:spcPct val="107000"/>
                        </a:lnSpc>
                        <a:buNone/>
                      </a:pPr>
                      <a:r>
                        <a:rPr lang="it-IT" sz="1300">
                          <a:solidFill>
                            <a:srgbClr val="FFFFFF"/>
                          </a:solidFill>
                          <a:effectLst/>
                          <a:latin typeface="Calibri (Corpo)"/>
                          <a:ea typeface="Times New Roman" panose="02020603050405020304" pitchFamily="18" charset="0"/>
                          <a:cs typeface="Times New Roman" panose="02020603050405020304" pitchFamily="18" charset="0"/>
                        </a:rPr>
                        <a:t> </a:t>
                      </a:r>
                      <a:endParaRPr lang="it-IT" sz="1300">
                        <a:latin typeface="Calibri (Corpo)"/>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2F5597"/>
                    </a:solidFill>
                  </a:tcPr>
                </a:tc>
                <a:extLst>
                  <a:ext uri="{0D108BD9-81ED-4DB2-BD59-A6C34878D82A}">
                    <a16:rowId xmlns:a16="http://schemas.microsoft.com/office/drawing/2014/main" val="2245542019"/>
                  </a:ext>
                </a:extLst>
              </a:tr>
              <a:tr h="0">
                <a:tc rowSpan="2">
                  <a:txBody>
                    <a:bodyPr/>
                    <a:lstStyle/>
                    <a:p>
                      <a:pPr algn="ctr">
                        <a:lnSpc>
                          <a:spcPct val="107000"/>
                        </a:lnSpc>
                        <a:buNone/>
                      </a:pPr>
                      <a:r>
                        <a:rPr lang="it-IT" sz="1300" b="1" dirty="0">
                          <a:solidFill>
                            <a:srgbClr val="FFFFFF"/>
                          </a:solidFill>
                          <a:effectLst/>
                          <a:latin typeface="Calibri (Corpo)"/>
                          <a:ea typeface="Times New Roman" panose="02020603050405020304" pitchFamily="18" charset="0"/>
                          <a:cs typeface="Times New Roman" panose="02020603050405020304" pitchFamily="18" charset="0"/>
                        </a:rPr>
                        <a:t>DUP </a:t>
                      </a:r>
                      <a:r>
                        <a:rPr lang="it-IT" sz="1300" b="1" dirty="0" err="1">
                          <a:solidFill>
                            <a:srgbClr val="FFFFFF"/>
                          </a:solidFill>
                          <a:effectLst/>
                          <a:latin typeface="Calibri (Corpo)"/>
                          <a:ea typeface="Times New Roman" panose="02020603050405020304" pitchFamily="18" charset="0"/>
                          <a:cs typeface="Times New Roman" panose="02020603050405020304" pitchFamily="18" charset="0"/>
                        </a:rPr>
                        <a:t>SeS</a:t>
                      </a:r>
                      <a:endParaRPr lang="it-IT" sz="1300" dirty="0">
                        <a:effectLst/>
                        <a:latin typeface="Calibri (Corpo)"/>
                        <a:ea typeface="Times New Roman" panose="02020603050405020304" pitchFamily="18" charset="0"/>
                        <a:cs typeface="Times New Roman" panose="02020603050405020304" pitchFamily="18" charset="0"/>
                      </a:endParaRPr>
                    </a:p>
                    <a:p>
                      <a:pPr algn="ctr">
                        <a:lnSpc>
                          <a:spcPct val="107000"/>
                        </a:lnSpc>
                        <a:buNone/>
                      </a:pPr>
                      <a:r>
                        <a:rPr lang="it-IT" sz="1300" b="1" dirty="0">
                          <a:solidFill>
                            <a:srgbClr val="FFFFFF"/>
                          </a:solidFill>
                          <a:effectLst/>
                          <a:latin typeface="Calibri (Corpo)"/>
                          <a:ea typeface="Times New Roman" panose="02020603050405020304" pitchFamily="18" charset="0"/>
                          <a:cs typeface="Times New Roman" panose="02020603050405020304" pitchFamily="18" charset="0"/>
                        </a:rPr>
                        <a:t>(eventuale</a:t>
                      </a:r>
                      <a:endParaRPr lang="it-IT" sz="1300" dirty="0">
                        <a:effectLst/>
                        <a:latin typeface="Calibri (Corpo)"/>
                        <a:ea typeface="Times New Roman" panose="02020603050405020304" pitchFamily="18" charset="0"/>
                        <a:cs typeface="Times New Roman" panose="02020603050405020304" pitchFamily="18" charset="0"/>
                      </a:endParaRPr>
                    </a:p>
                    <a:p>
                      <a:pPr algn="ctr">
                        <a:lnSpc>
                          <a:spcPct val="107000"/>
                        </a:lnSpc>
                        <a:buNone/>
                      </a:pPr>
                      <a:r>
                        <a:rPr lang="it-IT" sz="1300" b="1" dirty="0">
                          <a:solidFill>
                            <a:srgbClr val="FFFFFF"/>
                          </a:solidFill>
                          <a:effectLst/>
                          <a:latin typeface="Calibri (Corpo)"/>
                          <a:ea typeface="Times New Roman" panose="02020603050405020304" pitchFamily="18" charset="0"/>
                          <a:cs typeface="Times New Roman" panose="02020603050405020304" pitchFamily="18" charset="0"/>
                        </a:rPr>
                        <a:t>aggiornamento nel PIAO,</a:t>
                      </a:r>
                      <a:endParaRPr lang="it-IT" sz="1300" dirty="0">
                        <a:effectLst/>
                        <a:latin typeface="Calibri (Corpo)"/>
                        <a:ea typeface="Times New Roman" panose="02020603050405020304" pitchFamily="18" charset="0"/>
                        <a:cs typeface="Times New Roman" panose="02020603050405020304" pitchFamily="18" charset="0"/>
                      </a:endParaRPr>
                    </a:p>
                    <a:p>
                      <a:pPr algn="ctr">
                        <a:lnSpc>
                          <a:spcPct val="107000"/>
                        </a:lnSpc>
                        <a:buNone/>
                      </a:pPr>
                      <a:r>
                        <a:rPr lang="it-IT" sz="1300" b="1" dirty="0">
                          <a:solidFill>
                            <a:srgbClr val="FFFFFF"/>
                          </a:solidFill>
                          <a:effectLst/>
                          <a:latin typeface="Calibri (Corpo)"/>
                          <a:ea typeface="Times New Roman" panose="02020603050405020304" pitchFamily="18" charset="0"/>
                          <a:cs typeface="Times New Roman" panose="02020603050405020304" pitchFamily="18" charset="0"/>
                        </a:rPr>
                        <a:t>SottoSezione VP)</a:t>
                      </a:r>
                      <a:endParaRPr lang="it-IT" sz="1300" dirty="0">
                        <a:effectLst/>
                        <a:latin typeface="Calibri (Corpo)"/>
                        <a:ea typeface="Times New Roman" panose="02020603050405020304" pitchFamily="18" charset="0"/>
                        <a:cs typeface="Times New Roman" panose="02020603050405020304" pitchFamily="18" charset="0"/>
                      </a:endParaRPr>
                    </a:p>
                  </a:txBody>
                  <a:tcPr marL="27428" marR="27428" marT="13715" marB="137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5597"/>
                    </a:solidFill>
                  </a:tcPr>
                </a:tc>
                <a:tc>
                  <a:txBody>
                    <a:bodyPr/>
                    <a:lstStyle/>
                    <a:p>
                      <a:pPr algn="ctr">
                        <a:lnSpc>
                          <a:spcPct val="107000"/>
                        </a:lnSpc>
                        <a:buNone/>
                      </a:pPr>
                      <a:r>
                        <a:rPr lang="it-IT" sz="1300" i="1" dirty="0">
                          <a:solidFill>
                            <a:srgbClr val="FFFFFF"/>
                          </a:solidFill>
                          <a:effectLst/>
                          <a:latin typeface="Calibri (Corpo)"/>
                          <a:ea typeface="Times New Roman" panose="02020603050405020304" pitchFamily="18" charset="0"/>
                          <a:cs typeface="Times New Roman" panose="02020603050405020304" pitchFamily="18" charset="0"/>
                        </a:rPr>
                        <a:t>Eventuale aggiornamento analisi di contesto</a:t>
                      </a:r>
                      <a:endParaRPr lang="it-IT" sz="1300" dirty="0">
                        <a:effectLst/>
                        <a:latin typeface="Calibri (Corpo)"/>
                        <a:ea typeface="Times New Roman" panose="02020603050405020304" pitchFamily="18" charset="0"/>
                        <a:cs typeface="Times New Roman" panose="02020603050405020304" pitchFamily="18" charset="0"/>
                      </a:endParaRPr>
                    </a:p>
                    <a:p>
                      <a:pPr algn="ctr">
                        <a:lnSpc>
                          <a:spcPct val="107000"/>
                        </a:lnSpc>
                        <a:buNone/>
                      </a:pPr>
                      <a:r>
                        <a:rPr lang="it-IT" sz="1300" dirty="0">
                          <a:solidFill>
                            <a:srgbClr val="FFFFFF"/>
                          </a:solidFill>
                          <a:effectLst/>
                          <a:latin typeface="Calibri (Corpo)"/>
                          <a:ea typeface="Times New Roman" panose="02020603050405020304" pitchFamily="18" charset="0"/>
                          <a:cs typeface="Times New Roman" panose="02020603050405020304" pitchFamily="18" charset="0"/>
                        </a:rPr>
                        <a:t>Obiettivi di VPT (trasversali o specifici)</a:t>
                      </a:r>
                      <a:endParaRPr lang="it-IT" sz="1300" dirty="0">
                        <a:effectLst/>
                        <a:latin typeface="Calibri (Corpo)"/>
                        <a:ea typeface="Times New Roman" panose="02020603050405020304" pitchFamily="18" charset="0"/>
                        <a:cs typeface="Times New Roman" panose="02020603050405020304" pitchFamily="18" charset="0"/>
                      </a:endParaRPr>
                    </a:p>
                    <a:p>
                      <a:pPr algn="ctr">
                        <a:lnSpc>
                          <a:spcPct val="107000"/>
                        </a:lnSpc>
                        <a:buNone/>
                      </a:pPr>
                      <a:r>
                        <a:rPr lang="it-IT" sz="1300" i="1" dirty="0">
                          <a:solidFill>
                            <a:srgbClr val="F8CBAD"/>
                          </a:solidFill>
                          <a:effectLst/>
                          <a:latin typeface="Calibri (Corpo)"/>
                          <a:ea typeface="Times New Roman" panose="02020603050405020304" pitchFamily="18" charset="0"/>
                          <a:cs typeface="Times New Roman" panose="02020603050405020304" pitchFamily="18" charset="0"/>
                        </a:rPr>
                        <a:t>Eventualmente coincidenti con LPM</a:t>
                      </a:r>
                      <a:endParaRPr lang="it-IT" sz="1300" dirty="0">
                        <a:latin typeface="Calibri (Corpo)"/>
                      </a:endParaRPr>
                    </a:p>
                  </a:txBody>
                  <a:tcPr marL="3048" marR="3048" marT="285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5597"/>
                    </a:solidFill>
                  </a:tcPr>
                </a:tc>
                <a:tc gridSpan="2">
                  <a:txBody>
                    <a:bodyPr/>
                    <a:lstStyle/>
                    <a:p>
                      <a:pPr algn="ctr">
                        <a:lnSpc>
                          <a:spcPct val="107000"/>
                        </a:lnSpc>
                        <a:buNone/>
                      </a:pPr>
                      <a:r>
                        <a:rPr lang="it-IT" sz="1300" dirty="0">
                          <a:solidFill>
                            <a:srgbClr val="FFFFFF"/>
                          </a:solidFill>
                          <a:effectLst/>
                          <a:latin typeface="Calibri (Corpo)"/>
                          <a:ea typeface="Times New Roman" panose="02020603050405020304" pitchFamily="18" charset="0"/>
                          <a:cs typeface="Times New Roman" panose="02020603050405020304" pitchFamily="18" charset="0"/>
                        </a:rPr>
                        <a:t>Indice sintetico di VPT complessivamente generato </a:t>
                      </a:r>
                      <a:endParaRPr lang="it-IT" sz="1300" dirty="0">
                        <a:effectLst/>
                        <a:latin typeface="Calibri (Corpo)"/>
                        <a:ea typeface="Times New Roman" panose="02020603050405020304" pitchFamily="18" charset="0"/>
                        <a:cs typeface="Times New Roman" panose="02020603050405020304" pitchFamily="18" charset="0"/>
                      </a:endParaRPr>
                    </a:p>
                    <a:p>
                      <a:pPr algn="ctr">
                        <a:lnSpc>
                          <a:spcPct val="107000"/>
                        </a:lnSpc>
                        <a:buNone/>
                      </a:pPr>
                      <a:r>
                        <a:rPr lang="it-IT" sz="1300" dirty="0">
                          <a:solidFill>
                            <a:srgbClr val="FFFFFF"/>
                          </a:solidFill>
                          <a:effectLst/>
                          <a:latin typeface="Calibri (Corpo)"/>
                          <a:ea typeface="Times New Roman" panose="02020603050405020304" pitchFamily="18" charset="0"/>
                          <a:cs typeface="Times New Roman" panose="02020603050405020304" pitchFamily="18" charset="0"/>
                        </a:rPr>
                        <a:t>(</a:t>
                      </a:r>
                      <a:r>
                        <a:rPr lang="it-IT" sz="1300" i="1" dirty="0">
                          <a:solidFill>
                            <a:srgbClr val="FFFFFF"/>
                          </a:solidFill>
                          <a:effectLst/>
                          <a:latin typeface="Calibri (Corpo)"/>
                          <a:ea typeface="Times New Roman" panose="02020603050405020304" pitchFamily="18" charset="0"/>
                          <a:cs typeface="Times New Roman" panose="02020603050405020304" pitchFamily="18" charset="0"/>
                        </a:rPr>
                        <a:t>Matrice VPT</a:t>
                      </a:r>
                      <a:r>
                        <a:rPr lang="it-IT" sz="1300" dirty="0">
                          <a:solidFill>
                            <a:srgbClr val="FFFFFF"/>
                          </a:solidFill>
                          <a:effectLst/>
                          <a:latin typeface="Calibri (Corpo)"/>
                          <a:ea typeface="Times New Roman" panose="02020603050405020304" pitchFamily="18" charset="0"/>
                          <a:cs typeface="Times New Roman" panose="02020603050405020304" pitchFamily="18" charset="0"/>
                        </a:rPr>
                        <a:t>)</a:t>
                      </a:r>
                      <a:endParaRPr lang="it-IT" sz="1300" dirty="0">
                        <a:latin typeface="Calibri (Corpo)"/>
                      </a:endParaRPr>
                    </a:p>
                  </a:txBody>
                  <a:tcPr marL="3048" marR="3048" marT="285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5597"/>
                    </a:solidFill>
                  </a:tcPr>
                </a:tc>
                <a:tc hMerge="1">
                  <a:txBody>
                    <a:bodyPr/>
                    <a:lstStyle/>
                    <a:p>
                      <a:pPr algn="ctr">
                        <a:lnSpc>
                          <a:spcPct val="107000"/>
                        </a:lnSpc>
                        <a:buNone/>
                      </a:pPr>
                      <a:endParaRPr lang="it-IT" sz="2300" dirty="0"/>
                    </a:p>
                  </a:txBody>
                  <a:tcPr marL="6097" marR="6097" marT="571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5597"/>
                    </a:solidFill>
                  </a:tcPr>
                </a:tc>
                <a:tc rowSpan="2">
                  <a:txBody>
                    <a:bodyPr/>
                    <a:lstStyle/>
                    <a:p>
                      <a:pPr algn="ctr">
                        <a:lnSpc>
                          <a:spcPct val="107000"/>
                        </a:lnSpc>
                        <a:buNone/>
                      </a:pPr>
                      <a:r>
                        <a:rPr lang="it-IT" sz="1300" dirty="0">
                          <a:solidFill>
                            <a:srgbClr val="FFFFFF"/>
                          </a:solidFill>
                          <a:effectLst/>
                          <a:latin typeface="Calibri (Corpo)"/>
                          <a:ea typeface="Times New Roman" panose="02020603050405020304" pitchFamily="18" charset="0"/>
                          <a:cs typeface="Times New Roman" panose="02020603050405020304" pitchFamily="18" charset="0"/>
                        </a:rPr>
                        <a:t>Missioni </a:t>
                      </a:r>
                      <a:endParaRPr lang="it-IT" sz="1300" dirty="0">
                        <a:effectLst/>
                        <a:latin typeface="Calibri (Corpo)"/>
                        <a:ea typeface="Times New Roman" panose="02020603050405020304" pitchFamily="18" charset="0"/>
                        <a:cs typeface="Times New Roman" panose="02020603050405020304" pitchFamily="18" charset="0"/>
                      </a:endParaRPr>
                    </a:p>
                    <a:p>
                      <a:pPr algn="ctr">
                        <a:lnSpc>
                          <a:spcPct val="107000"/>
                        </a:lnSpc>
                        <a:buNone/>
                      </a:pPr>
                      <a:r>
                        <a:rPr lang="it-IT" sz="1300" dirty="0">
                          <a:solidFill>
                            <a:srgbClr val="FFFFFF"/>
                          </a:solidFill>
                          <a:effectLst/>
                          <a:latin typeface="Calibri (Corpo)"/>
                          <a:ea typeface="Times New Roman" panose="02020603050405020304" pitchFamily="18" charset="0"/>
                          <a:cs typeface="Times New Roman" panose="02020603050405020304" pitchFamily="18" charset="0"/>
                        </a:rPr>
                        <a:t> </a:t>
                      </a:r>
                      <a:endParaRPr lang="it-IT" sz="1300" dirty="0">
                        <a:latin typeface="Calibri (Corpo)"/>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5597"/>
                    </a:solidFill>
                  </a:tcPr>
                </a:tc>
                <a:extLst>
                  <a:ext uri="{0D108BD9-81ED-4DB2-BD59-A6C34878D82A}">
                    <a16:rowId xmlns:a16="http://schemas.microsoft.com/office/drawing/2014/main" val="839631744"/>
                  </a:ext>
                </a:extLst>
              </a:tr>
              <a:tr h="518512">
                <a:tc vMerge="1">
                  <a:txBody>
                    <a:bodyPr/>
                    <a:lstStyle/>
                    <a:p>
                      <a:endParaRPr lang="it-IT"/>
                    </a:p>
                  </a:txBody>
                  <a:tcPr/>
                </a:tc>
                <a:tc>
                  <a:txBody>
                    <a:bodyPr/>
                    <a:lstStyle/>
                    <a:p>
                      <a:pPr algn="ctr">
                        <a:lnSpc>
                          <a:spcPct val="107000"/>
                        </a:lnSpc>
                        <a:buNone/>
                      </a:pPr>
                      <a:r>
                        <a:rPr lang="it-IT" sz="1300" dirty="0">
                          <a:solidFill>
                            <a:srgbClr val="FFFFFF"/>
                          </a:solidFill>
                          <a:effectLst/>
                          <a:latin typeface="Calibri (Corpo)"/>
                          <a:ea typeface="Times New Roman" panose="02020603050405020304" pitchFamily="18" charset="0"/>
                          <a:cs typeface="Times New Roman" panose="02020603050405020304" pitchFamily="18" charset="0"/>
                        </a:rPr>
                        <a:t>Obiettivi strategici</a:t>
                      </a:r>
                      <a:endParaRPr lang="it-IT" sz="1300" dirty="0">
                        <a:effectLst/>
                        <a:latin typeface="Calibri (Corpo)"/>
                        <a:ea typeface="Times New Roman" panose="02020603050405020304" pitchFamily="18" charset="0"/>
                        <a:cs typeface="Times New Roman" panose="02020603050405020304" pitchFamily="18" charset="0"/>
                      </a:endParaRPr>
                    </a:p>
                    <a:p>
                      <a:pPr algn="ctr">
                        <a:lnSpc>
                          <a:spcPct val="107000"/>
                        </a:lnSpc>
                        <a:buNone/>
                      </a:pPr>
                      <a:r>
                        <a:rPr lang="it-IT" sz="1300" dirty="0">
                          <a:solidFill>
                            <a:srgbClr val="FFFFFF"/>
                          </a:solidFill>
                          <a:effectLst/>
                          <a:latin typeface="Calibri (Corpo)"/>
                          <a:ea typeface="Times New Roman" panose="02020603050405020304" pitchFamily="18" charset="0"/>
                          <a:cs typeface="Times New Roman" panose="02020603050405020304" pitchFamily="18" charset="0"/>
                        </a:rPr>
                        <a:t>attuativi degli OVPT</a:t>
                      </a:r>
                      <a:endParaRPr lang="it-IT" sz="1300" dirty="0">
                        <a:latin typeface="Calibri (Corpo)"/>
                      </a:endParaRPr>
                    </a:p>
                  </a:txBody>
                  <a:tcPr marL="3048" marR="3048" marT="285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5597"/>
                    </a:solidFill>
                  </a:tcPr>
                </a:tc>
                <a:tc gridSpan="2">
                  <a:txBody>
                    <a:bodyPr/>
                    <a:lstStyle/>
                    <a:p>
                      <a:pPr algn="ctr">
                        <a:lnSpc>
                          <a:spcPct val="107000"/>
                        </a:lnSpc>
                        <a:buNone/>
                      </a:pPr>
                      <a:r>
                        <a:rPr lang="it-IT" sz="1300" dirty="0">
                          <a:solidFill>
                            <a:srgbClr val="FFFFFF"/>
                          </a:solidFill>
                          <a:effectLst/>
                          <a:latin typeface="Calibri (Corpo)"/>
                          <a:ea typeface="Times New Roman" panose="02020603050405020304" pitchFamily="18" charset="0"/>
                          <a:cs typeface="Times New Roman" panose="02020603050405020304" pitchFamily="18" charset="0"/>
                        </a:rPr>
                        <a:t>Indicatori d’impatto (</a:t>
                      </a:r>
                      <a:r>
                        <a:rPr lang="it-IT" sz="1300" i="1" dirty="0">
                          <a:solidFill>
                            <a:srgbClr val="FFFFFF"/>
                          </a:solidFill>
                          <a:effectLst/>
                          <a:latin typeface="Calibri (Corpo)"/>
                          <a:ea typeface="Times New Roman" panose="02020603050405020304" pitchFamily="18" charset="0"/>
                          <a:cs typeface="Times New Roman" panose="02020603050405020304" pitchFamily="18" charset="0"/>
                        </a:rPr>
                        <a:t>Impatto sociale, economico, ambientale, istituzionale, infrastrutturale, digitale</a:t>
                      </a:r>
                      <a:r>
                        <a:rPr lang="it-IT" sz="1300" dirty="0">
                          <a:solidFill>
                            <a:srgbClr val="FFFFFF"/>
                          </a:solidFill>
                          <a:effectLst/>
                          <a:latin typeface="Calibri (Corpo)"/>
                          <a:ea typeface="Times New Roman" panose="02020603050405020304" pitchFamily="18" charset="0"/>
                          <a:cs typeface="Times New Roman" panose="02020603050405020304" pitchFamily="18" charset="0"/>
                        </a:rPr>
                        <a:t>)</a:t>
                      </a:r>
                      <a:endParaRPr lang="it-IT" sz="1300" dirty="0">
                        <a:latin typeface="Calibri (Corpo)"/>
                      </a:endParaRPr>
                    </a:p>
                  </a:txBody>
                  <a:tcPr marL="3048" marR="3048" marT="285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5597"/>
                    </a:solidFill>
                  </a:tcPr>
                </a:tc>
                <a:tc hMerge="1">
                  <a:txBody>
                    <a:bodyPr/>
                    <a:lstStyle/>
                    <a:p>
                      <a:pPr algn="ctr">
                        <a:lnSpc>
                          <a:spcPct val="107000"/>
                        </a:lnSpc>
                        <a:buNone/>
                      </a:pPr>
                      <a:endParaRPr lang="it-IT" sz="2300" dirty="0"/>
                    </a:p>
                  </a:txBody>
                  <a:tcPr marL="6097" marR="6097" marT="571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5597"/>
                    </a:solidFill>
                  </a:tcPr>
                </a:tc>
                <a:tc vMerge="1">
                  <a:txBody>
                    <a:bodyPr/>
                    <a:lstStyle/>
                    <a:p>
                      <a:pPr algn="ctr">
                        <a:lnSpc>
                          <a:spcPct val="107000"/>
                        </a:lnSpc>
                        <a:buNone/>
                      </a:pPr>
                      <a:endParaRPr lang="it-IT" dirty="0"/>
                    </a:p>
                  </a:txBody>
                  <a:tcPr marL="6097" marR="6097" marT="571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5597"/>
                    </a:solidFill>
                  </a:tcPr>
                </a:tc>
                <a:extLst>
                  <a:ext uri="{0D108BD9-81ED-4DB2-BD59-A6C34878D82A}">
                    <a16:rowId xmlns:a16="http://schemas.microsoft.com/office/drawing/2014/main" val="709216858"/>
                  </a:ext>
                </a:extLst>
              </a:tr>
              <a:tr h="233828">
                <a:tc gridSpan="4">
                  <a:txBody>
                    <a:bodyPr/>
                    <a:lstStyle/>
                    <a:p>
                      <a:pPr algn="ctr">
                        <a:lnSpc>
                          <a:spcPct val="107000"/>
                        </a:lnSpc>
                        <a:buNone/>
                      </a:pPr>
                      <a:r>
                        <a:rPr lang="it-IT" sz="1300" b="1" dirty="0">
                          <a:solidFill>
                            <a:srgbClr val="000000"/>
                          </a:solidFill>
                          <a:effectLst/>
                          <a:latin typeface="Calibri (Corpo)"/>
                          <a:ea typeface="Times New Roman" panose="02020603050405020304" pitchFamily="18" charset="0"/>
                          <a:cs typeface="Times New Roman" panose="02020603050405020304" pitchFamily="18" charset="0"/>
                        </a:rPr>
                        <a:t>II Livello programmatico (OPERATIVO o GESTIONALE GENERALE)</a:t>
                      </a:r>
                      <a:endParaRPr lang="it-IT" sz="1300" dirty="0">
                        <a:effectLst/>
                        <a:latin typeface="Calibri (Corpo)"/>
                        <a:ea typeface="Times New Roman" panose="02020603050405020304" pitchFamily="18" charset="0"/>
                        <a:cs typeface="Times New Roman" panose="02020603050405020304" pitchFamily="18" charset="0"/>
                      </a:endParaRPr>
                    </a:p>
                  </a:txBody>
                  <a:tcPr marL="3048" marR="3048" marT="285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it-IT"/>
                    </a:p>
                  </a:txBody>
                  <a:tcPr/>
                </a:tc>
                <a:tc hMerge="1">
                  <a:txBody>
                    <a:bodyPr/>
                    <a:lstStyle/>
                    <a:p>
                      <a:endParaRPr lang="it-IT"/>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pPr algn="ctr">
                        <a:lnSpc>
                          <a:spcPct val="107000"/>
                        </a:lnSpc>
                        <a:buNone/>
                      </a:pPr>
                      <a:endParaRPr lang="it-IT" sz="2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97" marR="6097" marT="571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solidFill>
                      <a:srgbClr val="BFBFBF"/>
                    </a:solidFill>
                  </a:tcPr>
                </a:tc>
                <a:tc>
                  <a:txBody>
                    <a:bodyPr/>
                    <a:lstStyle/>
                    <a:p>
                      <a:pPr algn="ctr">
                        <a:lnSpc>
                          <a:spcPct val="107000"/>
                        </a:lnSpc>
                        <a:buNone/>
                      </a:pPr>
                      <a:r>
                        <a:rPr lang="it-IT" sz="1300" b="1">
                          <a:effectLst/>
                          <a:latin typeface="Calibri (Corpo)"/>
                          <a:ea typeface="Times New Roman" panose="02020603050405020304" pitchFamily="18" charset="0"/>
                          <a:cs typeface="Times New Roman" panose="02020603050405020304" pitchFamily="18" charset="0"/>
                        </a:rPr>
                        <a:t> </a:t>
                      </a:r>
                      <a:endParaRPr lang="it-IT" sz="1300" dirty="0">
                        <a:effectLst/>
                        <a:latin typeface="Calibri (Corpo)"/>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3710330659"/>
                  </a:ext>
                </a:extLst>
              </a:tr>
              <a:tr h="303434">
                <a:tc>
                  <a:txBody>
                    <a:bodyPr/>
                    <a:lstStyle/>
                    <a:p>
                      <a:pPr algn="ctr">
                        <a:lnSpc>
                          <a:spcPct val="107000"/>
                        </a:lnSpc>
                        <a:buNone/>
                      </a:pPr>
                      <a:r>
                        <a:rPr lang="it-IT" sz="1300" b="1" dirty="0">
                          <a:solidFill>
                            <a:srgbClr val="000000"/>
                          </a:solidFill>
                          <a:effectLst/>
                          <a:latin typeface="Calibri (Corpo)"/>
                          <a:ea typeface="Times New Roman" panose="02020603050405020304" pitchFamily="18" charset="0"/>
                          <a:cs typeface="Times New Roman" panose="02020603050405020304" pitchFamily="18" charset="0"/>
                        </a:rPr>
                        <a:t>DUP </a:t>
                      </a:r>
                      <a:r>
                        <a:rPr lang="it-IT" sz="1300" b="1" dirty="0" err="1">
                          <a:solidFill>
                            <a:srgbClr val="000000"/>
                          </a:solidFill>
                          <a:effectLst/>
                          <a:latin typeface="Calibri (Corpo)"/>
                          <a:ea typeface="Times New Roman" panose="02020603050405020304" pitchFamily="18" charset="0"/>
                          <a:cs typeface="Times New Roman" panose="02020603050405020304" pitchFamily="18" charset="0"/>
                        </a:rPr>
                        <a:t>SeO</a:t>
                      </a:r>
                      <a:endParaRPr lang="it-IT" sz="1300" dirty="0">
                        <a:effectLst/>
                        <a:latin typeface="Calibri (Corpo)"/>
                        <a:ea typeface="Times New Roman" panose="02020603050405020304" pitchFamily="18" charset="0"/>
                        <a:cs typeface="Times New Roman" panose="02020603050405020304" pitchFamily="18" charset="0"/>
                      </a:endParaRPr>
                    </a:p>
                  </a:txBody>
                  <a:tcPr marL="3048" marR="3048" marT="285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lnSpc>
                          <a:spcPct val="107000"/>
                        </a:lnSpc>
                        <a:buNone/>
                      </a:pPr>
                      <a:r>
                        <a:rPr lang="it-IT" sz="1300" dirty="0">
                          <a:solidFill>
                            <a:srgbClr val="000000"/>
                          </a:solidFill>
                          <a:effectLst/>
                          <a:latin typeface="Calibri (Corpo)"/>
                          <a:ea typeface="Times New Roman" panose="02020603050405020304" pitchFamily="18" charset="0"/>
                          <a:cs typeface="Times New Roman" panose="02020603050405020304" pitchFamily="18" charset="0"/>
                        </a:rPr>
                        <a:t>Obiettivi operativi</a:t>
                      </a:r>
                      <a:endParaRPr lang="it-IT" sz="1300" dirty="0">
                        <a:effectLst/>
                        <a:latin typeface="Calibri (Corpo)"/>
                        <a:ea typeface="Times New Roman" panose="02020603050405020304" pitchFamily="18" charset="0"/>
                        <a:cs typeface="Times New Roman" panose="02020603050405020304" pitchFamily="18" charset="0"/>
                      </a:endParaRPr>
                    </a:p>
                    <a:p>
                      <a:pPr algn="ctr">
                        <a:lnSpc>
                          <a:spcPct val="107000"/>
                        </a:lnSpc>
                        <a:buNone/>
                      </a:pPr>
                      <a:r>
                        <a:rPr lang="it-IT" sz="1300" i="1" dirty="0">
                          <a:solidFill>
                            <a:srgbClr val="000000"/>
                          </a:solidFill>
                          <a:effectLst/>
                          <a:latin typeface="Calibri (Corpo)"/>
                          <a:ea typeface="Times New Roman" panose="02020603050405020304" pitchFamily="18" charset="0"/>
                          <a:cs typeface="Times New Roman" panose="02020603050405020304" pitchFamily="18" charset="0"/>
                        </a:rPr>
                        <a:t>Indirizzi generali per l’Organizzazione</a:t>
                      </a:r>
                      <a:endParaRPr lang="it-IT" sz="1300" dirty="0">
                        <a:effectLst/>
                        <a:latin typeface="Calibri (Corpo)"/>
                        <a:ea typeface="Times New Roman" panose="02020603050405020304" pitchFamily="18" charset="0"/>
                        <a:cs typeface="Times New Roman" panose="02020603050405020304" pitchFamily="18" charset="0"/>
                      </a:endParaRPr>
                    </a:p>
                    <a:p>
                      <a:pPr algn="ctr">
                        <a:lnSpc>
                          <a:spcPct val="107000"/>
                        </a:lnSpc>
                        <a:buNone/>
                      </a:pPr>
                      <a:r>
                        <a:rPr lang="it-IT" sz="1300" i="1" dirty="0">
                          <a:solidFill>
                            <a:srgbClr val="000000"/>
                          </a:solidFill>
                          <a:effectLst/>
                          <a:latin typeface="Calibri (Corpo)"/>
                          <a:ea typeface="Times New Roman" panose="02020603050405020304" pitchFamily="18" charset="0"/>
                          <a:cs typeface="Times New Roman" panose="02020603050405020304" pitchFamily="18" charset="0"/>
                        </a:rPr>
                        <a:t>Indirizzi generali per il Fabbisogno del personale </a:t>
                      </a:r>
                      <a:endParaRPr lang="it-IT" sz="1300" dirty="0">
                        <a:effectLst/>
                        <a:latin typeface="Calibri (Corpo)"/>
                        <a:ea typeface="Times New Roman" panose="02020603050405020304" pitchFamily="18" charset="0"/>
                        <a:cs typeface="Times New Roman" panose="02020603050405020304" pitchFamily="18" charset="0"/>
                      </a:endParaRPr>
                    </a:p>
                  </a:txBody>
                  <a:tcPr marL="3048" marR="3048" marT="285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gridSpan="2">
                  <a:txBody>
                    <a:bodyPr/>
                    <a:lstStyle/>
                    <a:p>
                      <a:pPr algn="ctr">
                        <a:lnSpc>
                          <a:spcPct val="107000"/>
                        </a:lnSpc>
                        <a:buNone/>
                      </a:pPr>
                      <a:r>
                        <a:rPr lang="it-IT" sz="1300" dirty="0">
                          <a:solidFill>
                            <a:srgbClr val="FFFFFF"/>
                          </a:solidFill>
                          <a:effectLst/>
                          <a:latin typeface="Calibri (Corpo)"/>
                          <a:ea typeface="Times New Roman" panose="02020603050405020304" pitchFamily="18" charset="0"/>
                          <a:cs typeface="Times New Roman" panose="02020603050405020304" pitchFamily="18" charset="0"/>
                        </a:rPr>
                        <a:t>NO</a:t>
                      </a:r>
                      <a:endParaRPr lang="it-IT" sz="1300" dirty="0">
                        <a:effectLst/>
                        <a:latin typeface="Calibri (Corpo)"/>
                        <a:ea typeface="Times New Roman" panose="02020603050405020304" pitchFamily="18" charset="0"/>
                        <a:cs typeface="Times New Roman" panose="02020603050405020304" pitchFamily="18" charset="0"/>
                      </a:endParaRPr>
                    </a:p>
                  </a:txBody>
                  <a:tcPr marL="3048" marR="3048" marT="285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000000"/>
                    </a:solidFill>
                  </a:tcPr>
                </a:tc>
                <a:tc hMerge="1">
                  <a:txBody>
                    <a:bodyPr/>
                    <a:lstStyle/>
                    <a:p>
                      <a:pPr algn="ctr">
                        <a:lnSpc>
                          <a:spcPct val="107000"/>
                        </a:lnSpc>
                        <a:buNone/>
                      </a:pPr>
                      <a:endParaRPr lang="it-IT" sz="2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97" marR="6097" marT="571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000000"/>
                    </a:solidFill>
                  </a:tcPr>
                </a:tc>
                <a:tc>
                  <a:txBody>
                    <a:bodyPr/>
                    <a:lstStyle/>
                    <a:p>
                      <a:pPr algn="ctr">
                        <a:lnSpc>
                          <a:spcPct val="107000"/>
                        </a:lnSpc>
                        <a:buNone/>
                      </a:pPr>
                      <a:r>
                        <a:rPr lang="it-IT" sz="1300" dirty="0">
                          <a:solidFill>
                            <a:srgbClr val="000000"/>
                          </a:solidFill>
                          <a:effectLst/>
                          <a:latin typeface="Calibri (Corpo)"/>
                          <a:ea typeface="Times New Roman" panose="02020603050405020304" pitchFamily="18" charset="0"/>
                          <a:cs typeface="Times New Roman" panose="02020603050405020304" pitchFamily="18" charset="0"/>
                        </a:rPr>
                        <a:t>Programmi </a:t>
                      </a:r>
                      <a:endParaRPr lang="it-IT" sz="1300" dirty="0">
                        <a:effectLst/>
                        <a:latin typeface="Calibri (Corpo)"/>
                        <a:ea typeface="Times New Roman" panose="02020603050405020304" pitchFamily="18" charset="0"/>
                        <a:cs typeface="Times New Roman" panose="02020603050405020304" pitchFamily="18" charset="0"/>
                      </a:endParaRPr>
                    </a:p>
                    <a:p>
                      <a:pPr algn="ctr">
                        <a:lnSpc>
                          <a:spcPct val="107000"/>
                        </a:lnSpc>
                        <a:buNone/>
                      </a:pPr>
                      <a:r>
                        <a:rPr lang="it-IT" sz="1300" dirty="0">
                          <a:solidFill>
                            <a:srgbClr val="000000"/>
                          </a:solidFill>
                          <a:effectLst/>
                          <a:latin typeface="Calibri (Corpo)"/>
                          <a:ea typeface="Times New Roman" panose="02020603050405020304" pitchFamily="18" charset="0"/>
                          <a:cs typeface="Times New Roman" panose="02020603050405020304" pitchFamily="18" charset="0"/>
                        </a:rPr>
                        <a:t>Titoli </a:t>
                      </a:r>
                      <a:endParaRPr lang="it-IT" sz="1300" dirty="0">
                        <a:effectLst/>
                        <a:latin typeface="Calibri (Corpo)"/>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351789170"/>
                  </a:ext>
                </a:extLst>
              </a:tr>
              <a:tr h="0">
                <a:tc>
                  <a:txBody>
                    <a:bodyPr/>
                    <a:lstStyle/>
                    <a:p>
                      <a:pPr algn="ctr">
                        <a:lnSpc>
                          <a:spcPct val="107000"/>
                        </a:lnSpc>
                        <a:buNone/>
                      </a:pPr>
                      <a:r>
                        <a:rPr lang="it-IT" sz="1300" b="1" dirty="0">
                          <a:solidFill>
                            <a:srgbClr val="000000"/>
                          </a:solidFill>
                          <a:effectLst/>
                          <a:latin typeface="Calibri (Corpo)"/>
                          <a:ea typeface="Times New Roman" panose="02020603050405020304" pitchFamily="18" charset="0"/>
                          <a:cs typeface="Times New Roman" panose="02020603050405020304" pitchFamily="18" charset="0"/>
                        </a:rPr>
                        <a:t>PEG</a:t>
                      </a:r>
                      <a:endParaRPr lang="it-IT" sz="1300" dirty="0">
                        <a:effectLst/>
                        <a:latin typeface="Calibri (Corpo)"/>
                        <a:ea typeface="Times New Roman" panose="02020603050405020304" pitchFamily="18" charset="0"/>
                        <a:cs typeface="Times New Roman" panose="02020603050405020304" pitchFamily="18" charset="0"/>
                      </a:endParaRPr>
                    </a:p>
                  </a:txBody>
                  <a:tcPr marL="3048" marR="3048" marT="285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lnSpc>
                          <a:spcPct val="107000"/>
                        </a:lnSpc>
                        <a:buNone/>
                      </a:pPr>
                      <a:r>
                        <a:rPr lang="it-IT" sz="1300" dirty="0">
                          <a:solidFill>
                            <a:srgbClr val="000000"/>
                          </a:solidFill>
                          <a:effectLst/>
                          <a:latin typeface="Calibri (Corpo)"/>
                          <a:ea typeface="Times New Roman" panose="02020603050405020304" pitchFamily="18" charset="0"/>
                          <a:cs typeface="Times New Roman" panose="02020603050405020304" pitchFamily="18" charset="0"/>
                        </a:rPr>
                        <a:t>Obiettivi gestionali generali (</a:t>
                      </a:r>
                      <a:r>
                        <a:rPr lang="it-IT" sz="1300" i="1" dirty="0">
                          <a:solidFill>
                            <a:srgbClr val="000000"/>
                          </a:solidFill>
                          <a:effectLst/>
                          <a:latin typeface="Calibri (Corpo)"/>
                          <a:ea typeface="Times New Roman" panose="02020603050405020304" pitchFamily="18" charset="0"/>
                          <a:cs typeface="Times New Roman" panose="02020603050405020304" pitchFamily="18" charset="0"/>
                        </a:rPr>
                        <a:t>DM 25.07.2023)</a:t>
                      </a:r>
                      <a:endParaRPr lang="it-IT" sz="1300" dirty="0">
                        <a:effectLst/>
                        <a:latin typeface="Calibri (Corpo)"/>
                        <a:ea typeface="Times New Roman" panose="02020603050405020304" pitchFamily="18" charset="0"/>
                        <a:cs typeface="Times New Roman" panose="02020603050405020304" pitchFamily="18" charset="0"/>
                      </a:endParaRPr>
                    </a:p>
                    <a:p>
                      <a:pPr algn="ctr">
                        <a:lnSpc>
                          <a:spcPct val="107000"/>
                        </a:lnSpc>
                        <a:buNone/>
                      </a:pPr>
                      <a:r>
                        <a:rPr lang="it-IT" sz="1300" i="1" spc="-40" dirty="0">
                          <a:solidFill>
                            <a:srgbClr val="000000"/>
                          </a:solidFill>
                          <a:effectLst/>
                          <a:latin typeface="Calibri (Corpo)"/>
                          <a:ea typeface="Times New Roman" panose="02020603050405020304" pitchFamily="18" charset="0"/>
                          <a:cs typeface="Times New Roman" panose="02020603050405020304" pitchFamily="18" charset="0"/>
                        </a:rPr>
                        <a:t>Eventualmente coincidenti con gli Obiettivi operativi del DUP </a:t>
                      </a:r>
                      <a:r>
                        <a:rPr lang="it-IT" sz="1300" i="1" spc="-40" dirty="0" err="1">
                          <a:solidFill>
                            <a:srgbClr val="000000"/>
                          </a:solidFill>
                          <a:effectLst/>
                          <a:latin typeface="Calibri (Corpo)"/>
                          <a:ea typeface="Times New Roman" panose="02020603050405020304" pitchFamily="18" charset="0"/>
                          <a:cs typeface="Times New Roman" panose="02020603050405020304" pitchFamily="18" charset="0"/>
                        </a:rPr>
                        <a:t>SeO</a:t>
                      </a:r>
                      <a:endParaRPr lang="it-IT" sz="1300" dirty="0">
                        <a:effectLst/>
                        <a:latin typeface="Calibri (Corpo)"/>
                        <a:ea typeface="Times New Roman" panose="02020603050405020304" pitchFamily="18" charset="0"/>
                        <a:cs typeface="Times New Roman" panose="02020603050405020304" pitchFamily="18" charset="0"/>
                      </a:endParaRPr>
                    </a:p>
                  </a:txBody>
                  <a:tcPr marL="3048" marR="3048" marT="285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gridSpan="2">
                  <a:txBody>
                    <a:bodyPr/>
                    <a:lstStyle/>
                    <a:p>
                      <a:pPr algn="ctr">
                        <a:lnSpc>
                          <a:spcPct val="107000"/>
                        </a:lnSpc>
                        <a:buNone/>
                      </a:pPr>
                      <a:r>
                        <a:rPr lang="it-IT" sz="1300" dirty="0">
                          <a:solidFill>
                            <a:srgbClr val="FFFFFF"/>
                          </a:solidFill>
                          <a:effectLst/>
                          <a:latin typeface="Calibri (Corpo)"/>
                          <a:ea typeface="Times New Roman" panose="02020603050405020304" pitchFamily="18" charset="0"/>
                          <a:cs typeface="Times New Roman" panose="02020603050405020304" pitchFamily="18" charset="0"/>
                        </a:rPr>
                        <a:t>NO</a:t>
                      </a:r>
                      <a:endParaRPr lang="it-IT" sz="1300" dirty="0">
                        <a:effectLst/>
                        <a:latin typeface="Calibri (Corpo)"/>
                        <a:ea typeface="Times New Roman" panose="02020603050405020304" pitchFamily="18" charset="0"/>
                        <a:cs typeface="Times New Roman" panose="02020603050405020304" pitchFamily="18" charset="0"/>
                      </a:endParaRPr>
                    </a:p>
                  </a:txBody>
                  <a:tcPr marL="3048" marR="3048" marT="285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hMerge="1">
                  <a:txBody>
                    <a:bodyPr/>
                    <a:lstStyle/>
                    <a:p>
                      <a:pPr algn="ctr">
                        <a:lnSpc>
                          <a:spcPct val="107000"/>
                        </a:lnSpc>
                        <a:buNone/>
                      </a:pPr>
                      <a:endParaRPr lang="it-IT" sz="2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97" marR="6097" marT="571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rowSpan="2">
                  <a:txBody>
                    <a:bodyPr/>
                    <a:lstStyle/>
                    <a:p>
                      <a:pPr algn="ctr">
                        <a:lnSpc>
                          <a:spcPct val="107000"/>
                        </a:lnSpc>
                        <a:buNone/>
                      </a:pPr>
                      <a:r>
                        <a:rPr lang="it-IT" sz="1300" dirty="0">
                          <a:solidFill>
                            <a:srgbClr val="000000"/>
                          </a:solidFill>
                          <a:effectLst/>
                          <a:latin typeface="Calibri (Corpo)"/>
                          <a:ea typeface="Times New Roman" panose="02020603050405020304" pitchFamily="18" charset="0"/>
                          <a:cs typeface="Times New Roman" panose="02020603050405020304" pitchFamily="18" charset="0"/>
                        </a:rPr>
                        <a:t>Capitoli di PEG</a:t>
                      </a:r>
                      <a:endParaRPr lang="it-IT" sz="1300" dirty="0">
                        <a:effectLst/>
                        <a:latin typeface="Calibri (Corpo)"/>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863988829"/>
                  </a:ext>
                </a:extLst>
              </a:tr>
              <a:tr h="113347">
                <a:tc>
                  <a:txBody>
                    <a:bodyPr/>
                    <a:lstStyle/>
                    <a:p>
                      <a:pPr algn="ctr">
                        <a:lnSpc>
                          <a:spcPct val="107000"/>
                        </a:lnSpc>
                        <a:buNone/>
                      </a:pPr>
                      <a:r>
                        <a:rPr lang="it-IT" sz="1300" b="1" dirty="0">
                          <a:solidFill>
                            <a:srgbClr val="000000"/>
                          </a:solidFill>
                          <a:effectLst/>
                          <a:latin typeface="Calibri (Corpo)"/>
                          <a:ea typeface="Times New Roman" panose="02020603050405020304" pitchFamily="18" charset="0"/>
                          <a:cs typeface="Times New Roman" panose="02020603050405020304" pitchFamily="18" charset="0"/>
                        </a:rPr>
                        <a:t>PIAO</a:t>
                      </a:r>
                      <a:endParaRPr lang="it-IT" sz="1300" dirty="0">
                        <a:effectLst/>
                        <a:latin typeface="Calibri (Corpo)"/>
                        <a:ea typeface="Times New Roman" panose="02020603050405020304" pitchFamily="18" charset="0"/>
                        <a:cs typeface="Times New Roman" panose="02020603050405020304" pitchFamily="18" charset="0"/>
                      </a:endParaRPr>
                    </a:p>
                    <a:p>
                      <a:pPr algn="ctr">
                        <a:lnSpc>
                          <a:spcPct val="107000"/>
                        </a:lnSpc>
                        <a:buNone/>
                      </a:pPr>
                      <a:r>
                        <a:rPr lang="it-IT" sz="1300" b="1" dirty="0">
                          <a:solidFill>
                            <a:srgbClr val="000000"/>
                          </a:solidFill>
                          <a:effectLst/>
                          <a:latin typeface="Calibri (Corpo)"/>
                          <a:ea typeface="Times New Roman" panose="02020603050405020304" pitchFamily="18" charset="0"/>
                          <a:cs typeface="Times New Roman" panose="02020603050405020304" pitchFamily="18" charset="0"/>
                        </a:rPr>
                        <a:t>(</a:t>
                      </a:r>
                      <a:r>
                        <a:rPr lang="it-IT" sz="1300" b="1" dirty="0" err="1">
                          <a:solidFill>
                            <a:srgbClr val="000000"/>
                          </a:solidFill>
                          <a:effectLst/>
                          <a:latin typeface="Calibri (Corpo)"/>
                          <a:ea typeface="Times New Roman" panose="02020603050405020304" pitchFamily="18" charset="0"/>
                          <a:cs typeface="Times New Roman" panose="02020603050405020304" pitchFamily="18" charset="0"/>
                        </a:rPr>
                        <a:t>SottoSez</a:t>
                      </a:r>
                      <a:r>
                        <a:rPr lang="it-IT" sz="1300" b="1" dirty="0">
                          <a:solidFill>
                            <a:srgbClr val="000000"/>
                          </a:solidFill>
                          <a:effectLst/>
                          <a:latin typeface="Calibri (Corpo)"/>
                          <a:ea typeface="Times New Roman" panose="02020603050405020304" pitchFamily="18" charset="0"/>
                          <a:cs typeface="Times New Roman" panose="02020603050405020304" pitchFamily="18" charset="0"/>
                        </a:rPr>
                        <a:t>.</a:t>
                      </a:r>
                      <a:endParaRPr lang="it-IT" sz="1300" dirty="0">
                        <a:effectLst/>
                        <a:latin typeface="Calibri (Corpo)"/>
                        <a:ea typeface="Times New Roman" panose="02020603050405020304" pitchFamily="18" charset="0"/>
                        <a:cs typeface="Times New Roman" panose="02020603050405020304" pitchFamily="18" charset="0"/>
                      </a:endParaRPr>
                    </a:p>
                    <a:p>
                      <a:pPr algn="ctr">
                        <a:lnSpc>
                          <a:spcPct val="107000"/>
                        </a:lnSpc>
                        <a:buNone/>
                      </a:pPr>
                      <a:r>
                        <a:rPr lang="it-IT" sz="1300" b="1" dirty="0">
                          <a:solidFill>
                            <a:srgbClr val="000000"/>
                          </a:solidFill>
                          <a:effectLst/>
                          <a:latin typeface="Calibri (Corpo)"/>
                          <a:ea typeface="Times New Roman" panose="02020603050405020304" pitchFamily="18" charset="0"/>
                          <a:cs typeface="Times New Roman" panose="02020603050405020304" pitchFamily="18" charset="0"/>
                        </a:rPr>
                        <a:t>Performance)</a:t>
                      </a:r>
                      <a:endParaRPr lang="it-IT" sz="1300" dirty="0">
                        <a:effectLst/>
                        <a:latin typeface="Calibri (Corpo)"/>
                        <a:ea typeface="Times New Roman" panose="02020603050405020304" pitchFamily="18" charset="0"/>
                        <a:cs typeface="Times New Roman" panose="02020603050405020304" pitchFamily="18" charset="0"/>
                      </a:endParaRPr>
                    </a:p>
                  </a:txBody>
                  <a:tcPr marL="3048" marR="3048" marT="285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lnSpc>
                          <a:spcPct val="107000"/>
                        </a:lnSpc>
                        <a:buNone/>
                      </a:pPr>
                      <a:r>
                        <a:rPr lang="it-IT" sz="1300" dirty="0">
                          <a:solidFill>
                            <a:srgbClr val="000000"/>
                          </a:solidFill>
                          <a:effectLst/>
                          <a:latin typeface="Calibri (Corpo)"/>
                          <a:ea typeface="Times New Roman" panose="02020603050405020304" pitchFamily="18" charset="0"/>
                          <a:cs typeface="Times New Roman" panose="02020603050405020304" pitchFamily="18" charset="0"/>
                        </a:rPr>
                        <a:t>Obiettivi di performance organizzativa</a:t>
                      </a:r>
                      <a:endParaRPr lang="it-IT" sz="1300" dirty="0">
                        <a:effectLst/>
                        <a:latin typeface="Calibri (Corpo)"/>
                        <a:ea typeface="Times New Roman" panose="02020603050405020304" pitchFamily="18" charset="0"/>
                        <a:cs typeface="Times New Roman" panose="02020603050405020304" pitchFamily="18" charset="0"/>
                      </a:endParaRPr>
                    </a:p>
                    <a:p>
                      <a:pPr algn="ctr">
                        <a:lnSpc>
                          <a:spcPct val="107000"/>
                        </a:lnSpc>
                        <a:buNone/>
                      </a:pPr>
                      <a:r>
                        <a:rPr lang="it-IT" sz="1300" i="1" spc="-40" dirty="0">
                          <a:solidFill>
                            <a:srgbClr val="000000"/>
                          </a:solidFill>
                          <a:effectLst/>
                          <a:latin typeface="Calibri (Corpo)"/>
                          <a:ea typeface="Times New Roman" panose="02020603050405020304" pitchFamily="18" charset="0"/>
                          <a:cs typeface="Times New Roman" panose="02020603050405020304" pitchFamily="18" charset="0"/>
                        </a:rPr>
                        <a:t>Eventualmente coincidenti con gli Obiettivi gestionali generali</a:t>
                      </a:r>
                      <a:endParaRPr lang="it-IT" sz="1300" dirty="0">
                        <a:effectLst/>
                        <a:latin typeface="Calibri (Corpo)"/>
                        <a:ea typeface="Times New Roman" panose="02020603050405020304" pitchFamily="18" charset="0"/>
                        <a:cs typeface="Times New Roman" panose="02020603050405020304" pitchFamily="18" charset="0"/>
                      </a:endParaRPr>
                    </a:p>
                    <a:p>
                      <a:pPr algn="ctr">
                        <a:lnSpc>
                          <a:spcPct val="107000"/>
                        </a:lnSpc>
                        <a:buNone/>
                      </a:pPr>
                      <a:r>
                        <a:rPr lang="it-IT" sz="1300" dirty="0">
                          <a:solidFill>
                            <a:srgbClr val="000000"/>
                          </a:solidFill>
                          <a:effectLst/>
                          <a:latin typeface="Calibri (Corpo)"/>
                          <a:ea typeface="Times New Roman" panose="02020603050405020304" pitchFamily="18" charset="0"/>
                          <a:cs typeface="Times New Roman" panose="02020603050405020304" pitchFamily="18" charset="0"/>
                        </a:rPr>
                        <a:t>Obiettivi di performance individuale</a:t>
                      </a:r>
                      <a:endParaRPr lang="it-IT" sz="1300" dirty="0">
                        <a:effectLst/>
                        <a:latin typeface="Calibri (Corpo)"/>
                        <a:ea typeface="Times New Roman" panose="02020603050405020304" pitchFamily="18" charset="0"/>
                        <a:cs typeface="Times New Roman" panose="02020603050405020304" pitchFamily="18" charset="0"/>
                      </a:endParaRPr>
                    </a:p>
                  </a:txBody>
                  <a:tcPr marL="3048" marR="3048" marT="285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gridSpan="2">
                  <a:txBody>
                    <a:bodyPr/>
                    <a:lstStyle/>
                    <a:p>
                      <a:pPr algn="ctr">
                        <a:lnSpc>
                          <a:spcPct val="107000"/>
                        </a:lnSpc>
                        <a:buNone/>
                      </a:pPr>
                      <a:r>
                        <a:rPr lang="it-IT" sz="1300" dirty="0">
                          <a:solidFill>
                            <a:srgbClr val="000000"/>
                          </a:solidFill>
                          <a:effectLst/>
                          <a:latin typeface="Calibri (Corpo)"/>
                          <a:ea typeface="Times New Roman" panose="02020603050405020304" pitchFamily="18" charset="0"/>
                          <a:cs typeface="Times New Roman" panose="02020603050405020304" pitchFamily="18" charset="0"/>
                        </a:rPr>
                        <a:t>Indicatori di efficacia: </a:t>
                      </a:r>
                      <a:r>
                        <a:rPr lang="it-IT" sz="1300" i="1" dirty="0">
                          <a:solidFill>
                            <a:srgbClr val="000000"/>
                          </a:solidFill>
                          <a:effectLst/>
                          <a:latin typeface="Calibri (Corpo)"/>
                          <a:ea typeface="Times New Roman" panose="02020603050405020304" pitchFamily="18" charset="0"/>
                          <a:cs typeface="Times New Roman" panose="02020603050405020304" pitchFamily="18" charset="0"/>
                        </a:rPr>
                        <a:t>es. quantità; qualità</a:t>
                      </a:r>
                      <a:endParaRPr lang="it-IT" sz="1300" dirty="0">
                        <a:effectLst/>
                        <a:latin typeface="Calibri (Corpo)"/>
                        <a:ea typeface="Times New Roman" panose="02020603050405020304" pitchFamily="18" charset="0"/>
                        <a:cs typeface="Times New Roman" panose="02020603050405020304" pitchFamily="18" charset="0"/>
                      </a:endParaRPr>
                    </a:p>
                    <a:p>
                      <a:pPr algn="ctr">
                        <a:lnSpc>
                          <a:spcPct val="107000"/>
                        </a:lnSpc>
                        <a:buNone/>
                      </a:pPr>
                      <a:r>
                        <a:rPr lang="it-IT" sz="1300" dirty="0">
                          <a:solidFill>
                            <a:srgbClr val="000000"/>
                          </a:solidFill>
                          <a:effectLst/>
                          <a:latin typeface="Calibri (Corpo)"/>
                          <a:ea typeface="Times New Roman" panose="02020603050405020304" pitchFamily="18" charset="0"/>
                          <a:cs typeface="Times New Roman" panose="02020603050405020304" pitchFamily="18" charset="0"/>
                        </a:rPr>
                        <a:t>Indicatori di efficienza: </a:t>
                      </a:r>
                      <a:r>
                        <a:rPr lang="it-IT" sz="1300" i="1" dirty="0">
                          <a:solidFill>
                            <a:srgbClr val="000000"/>
                          </a:solidFill>
                          <a:effectLst/>
                          <a:latin typeface="Calibri (Corpo)"/>
                          <a:ea typeface="Times New Roman" panose="02020603050405020304" pitchFamily="18" charset="0"/>
                          <a:cs typeface="Times New Roman" panose="02020603050405020304" pitchFamily="18" charset="0"/>
                        </a:rPr>
                        <a:t>es. finanziaria, strumentale, produttiva, temporale</a:t>
                      </a:r>
                      <a:endParaRPr lang="it-IT" sz="1300" dirty="0">
                        <a:effectLst/>
                        <a:latin typeface="Calibri (Corpo)"/>
                        <a:ea typeface="Times New Roman" panose="02020603050405020304" pitchFamily="18" charset="0"/>
                        <a:cs typeface="Times New Roman" panose="02020603050405020304" pitchFamily="18" charset="0"/>
                      </a:endParaRPr>
                    </a:p>
                  </a:txBody>
                  <a:tcPr marL="3048" marR="3048" marT="285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hMerge="1">
                  <a:txBody>
                    <a:bodyPr/>
                    <a:lstStyle/>
                    <a:p>
                      <a:pPr algn="ctr">
                        <a:lnSpc>
                          <a:spcPct val="107000"/>
                        </a:lnSpc>
                        <a:buNone/>
                      </a:pPr>
                      <a:endParaRPr lang="it-IT" sz="2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97" marR="6097" marT="571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vMerge="1">
                  <a:txBody>
                    <a:bodyPr/>
                    <a:lstStyle/>
                    <a:p>
                      <a:pPr algn="ctr">
                        <a:lnSpc>
                          <a:spcPct val="107000"/>
                        </a:lnSpc>
                        <a:buNone/>
                      </a:pPr>
                      <a:endParaRPr lang="it-IT" sz="2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97" marR="6097" marT="571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val="1355654733"/>
                  </a:ext>
                </a:extLst>
              </a:tr>
              <a:tr h="480981">
                <a:tc>
                  <a:txBody>
                    <a:bodyPr/>
                    <a:lstStyle/>
                    <a:p>
                      <a:pPr algn="ctr">
                        <a:lnSpc>
                          <a:spcPct val="107000"/>
                        </a:lnSpc>
                        <a:buNone/>
                      </a:pPr>
                      <a:r>
                        <a:rPr lang="it-IT" sz="1300" b="1" dirty="0">
                          <a:solidFill>
                            <a:srgbClr val="000000"/>
                          </a:solidFill>
                          <a:effectLst/>
                          <a:latin typeface="Calibri (Corpo)"/>
                          <a:ea typeface="Times New Roman" panose="02020603050405020304" pitchFamily="18" charset="0"/>
                          <a:cs typeface="Times New Roman" panose="02020603050405020304" pitchFamily="18" charset="0"/>
                        </a:rPr>
                        <a:t>PIAO</a:t>
                      </a:r>
                      <a:endParaRPr lang="it-IT" sz="1300" dirty="0">
                        <a:effectLst/>
                        <a:latin typeface="Calibri (Corpo)"/>
                        <a:ea typeface="Times New Roman" panose="02020603050405020304" pitchFamily="18" charset="0"/>
                        <a:cs typeface="Times New Roman" panose="02020603050405020304" pitchFamily="18" charset="0"/>
                      </a:endParaRPr>
                    </a:p>
                    <a:p>
                      <a:pPr algn="ctr">
                        <a:lnSpc>
                          <a:spcPct val="107000"/>
                        </a:lnSpc>
                        <a:buNone/>
                      </a:pPr>
                      <a:r>
                        <a:rPr lang="it-IT" sz="1300" b="1" spc="-20" dirty="0">
                          <a:solidFill>
                            <a:srgbClr val="000000"/>
                          </a:solidFill>
                          <a:effectLst/>
                          <a:latin typeface="Calibri (Corpo)"/>
                          <a:ea typeface="Times New Roman" panose="02020603050405020304" pitchFamily="18" charset="0"/>
                          <a:cs typeface="Times New Roman" panose="02020603050405020304" pitchFamily="18" charset="0"/>
                        </a:rPr>
                        <a:t>(</a:t>
                      </a:r>
                      <a:r>
                        <a:rPr lang="it-IT" sz="1300" b="1" spc="-20" dirty="0" err="1">
                          <a:solidFill>
                            <a:srgbClr val="000000"/>
                          </a:solidFill>
                          <a:effectLst/>
                          <a:latin typeface="Calibri (Corpo)"/>
                          <a:ea typeface="Times New Roman" panose="02020603050405020304" pitchFamily="18" charset="0"/>
                          <a:cs typeface="Times New Roman" panose="02020603050405020304" pitchFamily="18" charset="0"/>
                        </a:rPr>
                        <a:t>SottoSez</a:t>
                      </a:r>
                      <a:r>
                        <a:rPr lang="it-IT" sz="1300" b="1" spc="-20" dirty="0">
                          <a:solidFill>
                            <a:srgbClr val="000000"/>
                          </a:solidFill>
                          <a:effectLst/>
                          <a:latin typeface="Calibri (Corpo)"/>
                          <a:ea typeface="Times New Roman" panose="02020603050405020304" pitchFamily="18" charset="0"/>
                          <a:cs typeface="Times New Roman" panose="02020603050405020304" pitchFamily="18" charset="0"/>
                        </a:rPr>
                        <a:t>. </a:t>
                      </a:r>
                      <a:r>
                        <a:rPr lang="it-IT" sz="1300" b="1" spc="-20" dirty="0" err="1">
                          <a:solidFill>
                            <a:srgbClr val="000000"/>
                          </a:solidFill>
                          <a:effectLst/>
                          <a:latin typeface="Calibri (Corpo)"/>
                          <a:ea typeface="Times New Roman" panose="02020603050405020304" pitchFamily="18" charset="0"/>
                          <a:cs typeface="Times New Roman" panose="02020603050405020304" pitchFamily="18" charset="0"/>
                        </a:rPr>
                        <a:t>Anticor</a:t>
                      </a:r>
                      <a:r>
                        <a:rPr lang="it-IT" sz="1300" b="1" spc="-20" dirty="0">
                          <a:solidFill>
                            <a:srgbClr val="000000"/>
                          </a:solidFill>
                          <a:effectLst/>
                          <a:latin typeface="Calibri (Corpo)"/>
                          <a:ea typeface="Times New Roman" panose="02020603050405020304" pitchFamily="18" charset="0"/>
                          <a:cs typeface="Times New Roman" panose="02020603050405020304" pitchFamily="18" charset="0"/>
                        </a:rPr>
                        <a:t>.)</a:t>
                      </a:r>
                      <a:endParaRPr lang="it-IT" sz="1300" dirty="0">
                        <a:effectLst/>
                        <a:latin typeface="Calibri (Corpo)"/>
                        <a:ea typeface="Times New Roman" panose="02020603050405020304" pitchFamily="18" charset="0"/>
                        <a:cs typeface="Times New Roman" panose="02020603050405020304" pitchFamily="18" charset="0"/>
                      </a:endParaRPr>
                    </a:p>
                  </a:txBody>
                  <a:tcPr marL="3048" marR="3048" marT="285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algn="ctr">
                        <a:lnSpc>
                          <a:spcPct val="107000"/>
                        </a:lnSpc>
                        <a:buNone/>
                      </a:pPr>
                      <a:r>
                        <a:rPr lang="it-IT" sz="1300" dirty="0">
                          <a:solidFill>
                            <a:srgbClr val="000000"/>
                          </a:solidFill>
                          <a:effectLst/>
                          <a:latin typeface="Calibri (Corpo)"/>
                          <a:ea typeface="Times New Roman" panose="02020603050405020304" pitchFamily="18" charset="0"/>
                          <a:cs typeface="Times New Roman" panose="02020603050405020304" pitchFamily="18" charset="0"/>
                        </a:rPr>
                        <a:t>Obiettivi e Misure anticorruzione e Trasparenza</a:t>
                      </a:r>
                      <a:endParaRPr lang="it-IT" sz="1300" dirty="0">
                        <a:effectLst/>
                        <a:latin typeface="Calibri (Corpo)"/>
                        <a:ea typeface="Times New Roman" panose="02020603050405020304" pitchFamily="18" charset="0"/>
                        <a:cs typeface="Times New Roman" panose="02020603050405020304" pitchFamily="18" charset="0"/>
                      </a:endParaRPr>
                    </a:p>
                    <a:p>
                      <a:pPr algn="ctr">
                        <a:lnSpc>
                          <a:spcPct val="107000"/>
                        </a:lnSpc>
                        <a:buNone/>
                      </a:pPr>
                      <a:r>
                        <a:rPr lang="it-IT" sz="1300" dirty="0">
                          <a:solidFill>
                            <a:srgbClr val="000000"/>
                          </a:solidFill>
                          <a:effectLst/>
                          <a:latin typeface="Calibri (Corpo)"/>
                          <a:ea typeface="Times New Roman" panose="02020603050405020304" pitchFamily="18" charset="0"/>
                          <a:cs typeface="Times New Roman" panose="02020603050405020304" pitchFamily="18" charset="0"/>
                        </a:rPr>
                        <a:t>(a protezione degli Obiettivi di Performance)</a:t>
                      </a:r>
                      <a:endParaRPr lang="it-IT" sz="1300" dirty="0">
                        <a:effectLst/>
                        <a:latin typeface="Calibri (Corpo)"/>
                        <a:ea typeface="Times New Roman" panose="02020603050405020304" pitchFamily="18" charset="0"/>
                        <a:cs typeface="Times New Roman" panose="02020603050405020304" pitchFamily="18" charset="0"/>
                      </a:endParaRPr>
                    </a:p>
                  </a:txBody>
                  <a:tcPr marL="3048" marR="3048" marT="285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gridSpan="2">
                  <a:txBody>
                    <a:bodyPr/>
                    <a:lstStyle/>
                    <a:p>
                      <a:pPr algn="ctr">
                        <a:lnSpc>
                          <a:spcPct val="107000"/>
                        </a:lnSpc>
                        <a:buNone/>
                      </a:pPr>
                      <a:r>
                        <a:rPr lang="it-IT" sz="1300" dirty="0">
                          <a:solidFill>
                            <a:srgbClr val="000000"/>
                          </a:solidFill>
                          <a:effectLst/>
                          <a:latin typeface="Calibri (Corpo)"/>
                          <a:ea typeface="Times New Roman" panose="02020603050405020304" pitchFamily="18" charset="0"/>
                          <a:cs typeface="Times New Roman" panose="02020603050405020304" pitchFamily="18" charset="0"/>
                        </a:rPr>
                        <a:t>Indicatori di gestione del rischio corruttivo</a:t>
                      </a:r>
                      <a:endParaRPr lang="it-IT" sz="1300" dirty="0">
                        <a:effectLst/>
                        <a:latin typeface="Calibri (Corpo)"/>
                        <a:ea typeface="Times New Roman" panose="02020603050405020304" pitchFamily="18" charset="0"/>
                        <a:cs typeface="Times New Roman" panose="02020603050405020304" pitchFamily="18" charset="0"/>
                      </a:endParaRPr>
                    </a:p>
                    <a:p>
                      <a:pPr algn="ctr">
                        <a:lnSpc>
                          <a:spcPct val="107000"/>
                        </a:lnSpc>
                        <a:buNone/>
                      </a:pPr>
                      <a:r>
                        <a:rPr lang="it-IT" sz="1300" dirty="0">
                          <a:solidFill>
                            <a:srgbClr val="000000"/>
                          </a:solidFill>
                          <a:effectLst/>
                          <a:latin typeface="Calibri (Corpo)"/>
                          <a:ea typeface="Times New Roman" panose="02020603050405020304" pitchFamily="18" charset="0"/>
                          <a:cs typeface="Times New Roman" panose="02020603050405020304" pitchFamily="18" charset="0"/>
                        </a:rPr>
                        <a:t>Indicatori di trasparenza</a:t>
                      </a:r>
                      <a:endParaRPr lang="it-IT" sz="1300" dirty="0">
                        <a:effectLst/>
                        <a:latin typeface="Calibri (Corpo)"/>
                        <a:ea typeface="Times New Roman" panose="02020603050405020304" pitchFamily="18" charset="0"/>
                        <a:cs typeface="Times New Roman" panose="02020603050405020304" pitchFamily="18" charset="0"/>
                      </a:endParaRPr>
                    </a:p>
                  </a:txBody>
                  <a:tcPr marL="3048" marR="3048" marT="285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hMerge="1">
                  <a:txBody>
                    <a:bodyPr/>
                    <a:lstStyle/>
                    <a:p>
                      <a:pPr algn="ctr">
                        <a:lnSpc>
                          <a:spcPct val="107000"/>
                        </a:lnSpc>
                        <a:buNone/>
                      </a:pPr>
                      <a:endParaRPr lang="it-IT" sz="2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97" marR="6097" marT="571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algn="ctr">
                        <a:lnSpc>
                          <a:spcPct val="107000"/>
                        </a:lnSpc>
                        <a:buNone/>
                      </a:pPr>
                      <a:r>
                        <a:rPr lang="it-IT" sz="1300">
                          <a:effectLst/>
                          <a:latin typeface="Calibri (Corpo)"/>
                          <a:ea typeface="Times New Roman" panose="02020603050405020304" pitchFamily="18" charset="0"/>
                          <a:cs typeface="Times New Roman" panose="02020603050405020304" pitchFamily="18" charset="0"/>
                        </a:rPr>
                        <a:t> </a:t>
                      </a:r>
                      <a:endParaRPr lang="it-IT" sz="1300" dirty="0">
                        <a:effectLst/>
                        <a:latin typeface="Calibri (Corpo)"/>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578060816"/>
                  </a:ext>
                </a:extLst>
              </a:tr>
              <a:tr h="233828">
                <a:tc gridSpan="4">
                  <a:txBody>
                    <a:bodyPr/>
                    <a:lstStyle/>
                    <a:p>
                      <a:pPr algn="ctr">
                        <a:lnSpc>
                          <a:spcPct val="107000"/>
                        </a:lnSpc>
                        <a:buNone/>
                      </a:pPr>
                      <a:r>
                        <a:rPr lang="it-IT" sz="1300" b="1" dirty="0">
                          <a:solidFill>
                            <a:srgbClr val="000000"/>
                          </a:solidFill>
                          <a:effectLst/>
                          <a:latin typeface="Calibri (Corpo)"/>
                          <a:ea typeface="Times New Roman" panose="02020603050405020304" pitchFamily="18" charset="0"/>
                          <a:cs typeface="Times New Roman" panose="02020603050405020304" pitchFamily="18" charset="0"/>
                        </a:rPr>
                        <a:t>III Livello programmatico (della SALUTE AMMINISTRATIVA o GESTIONALE SPECIFICO)</a:t>
                      </a:r>
                      <a:endParaRPr lang="it-IT" sz="1300" dirty="0">
                        <a:effectLst/>
                        <a:latin typeface="Calibri (Corpo)"/>
                        <a:ea typeface="Times New Roman" panose="02020603050405020304" pitchFamily="18" charset="0"/>
                        <a:cs typeface="Times New Roman" panose="02020603050405020304" pitchFamily="18" charset="0"/>
                      </a:endParaRPr>
                    </a:p>
                  </a:txBody>
                  <a:tcPr marL="3048" marR="3048" marT="285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it-IT"/>
                    </a:p>
                  </a:txBody>
                  <a:tcPr/>
                </a:tc>
                <a:tc hMerge="1">
                  <a:txBody>
                    <a:bodyPr/>
                    <a:lstStyle/>
                    <a:p>
                      <a:endParaRPr lang="it-IT"/>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pPr algn="ctr">
                        <a:lnSpc>
                          <a:spcPct val="107000"/>
                        </a:lnSpc>
                        <a:buNone/>
                      </a:pPr>
                      <a:endParaRPr lang="it-IT" sz="2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97" marR="6097" marT="571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solidFill>
                      <a:srgbClr val="BFBFBF"/>
                    </a:solidFill>
                  </a:tcPr>
                </a:tc>
                <a:tc>
                  <a:txBody>
                    <a:bodyPr/>
                    <a:lstStyle/>
                    <a:p>
                      <a:pPr algn="ctr">
                        <a:lnSpc>
                          <a:spcPct val="107000"/>
                        </a:lnSpc>
                        <a:buNone/>
                      </a:pPr>
                      <a:r>
                        <a:rPr lang="it-IT" sz="1300" b="1">
                          <a:effectLst/>
                          <a:latin typeface="Calibri (Corpo)"/>
                          <a:ea typeface="Times New Roman" panose="02020603050405020304" pitchFamily="18" charset="0"/>
                          <a:cs typeface="Times New Roman" panose="02020603050405020304" pitchFamily="18" charset="0"/>
                        </a:rPr>
                        <a:t> </a:t>
                      </a:r>
                      <a:endParaRPr lang="it-IT" sz="1300" dirty="0">
                        <a:effectLst/>
                        <a:latin typeface="Calibri (Corpo)"/>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347341323"/>
                  </a:ext>
                </a:extLst>
              </a:tr>
              <a:tr h="73406">
                <a:tc>
                  <a:txBody>
                    <a:bodyPr/>
                    <a:lstStyle/>
                    <a:p>
                      <a:pPr algn="ctr">
                        <a:lnSpc>
                          <a:spcPct val="107000"/>
                        </a:lnSpc>
                        <a:buNone/>
                      </a:pPr>
                      <a:r>
                        <a:rPr lang="it-IT" sz="1300" b="1" dirty="0">
                          <a:solidFill>
                            <a:srgbClr val="000000"/>
                          </a:solidFill>
                          <a:effectLst/>
                          <a:latin typeface="Calibri (Corpo)"/>
                          <a:ea typeface="Times New Roman" panose="02020603050405020304" pitchFamily="18" charset="0"/>
                          <a:cs typeface="Times New Roman" panose="02020603050405020304" pitchFamily="18" charset="0"/>
                        </a:rPr>
                        <a:t>PIAO</a:t>
                      </a:r>
                      <a:endParaRPr lang="it-IT" sz="1300" dirty="0">
                        <a:effectLst/>
                        <a:latin typeface="Calibri (Corpo)"/>
                        <a:ea typeface="Times New Roman" panose="02020603050405020304" pitchFamily="18" charset="0"/>
                        <a:cs typeface="Times New Roman" panose="02020603050405020304" pitchFamily="18" charset="0"/>
                      </a:endParaRPr>
                    </a:p>
                    <a:p>
                      <a:pPr algn="ctr">
                        <a:lnSpc>
                          <a:spcPct val="107000"/>
                        </a:lnSpc>
                        <a:buNone/>
                      </a:pPr>
                      <a:r>
                        <a:rPr lang="it-IT" sz="1300" b="1" dirty="0">
                          <a:solidFill>
                            <a:srgbClr val="000000"/>
                          </a:solidFill>
                          <a:effectLst/>
                          <a:latin typeface="Calibri (Corpo)"/>
                          <a:ea typeface="Times New Roman" panose="02020603050405020304" pitchFamily="18" charset="0"/>
                          <a:cs typeface="Times New Roman" panose="02020603050405020304" pitchFamily="18" charset="0"/>
                        </a:rPr>
                        <a:t>(</a:t>
                      </a:r>
                      <a:r>
                        <a:rPr lang="it-IT" sz="1300" b="1" dirty="0" err="1">
                          <a:solidFill>
                            <a:srgbClr val="000000"/>
                          </a:solidFill>
                          <a:effectLst/>
                          <a:latin typeface="Calibri (Corpo)"/>
                          <a:ea typeface="Times New Roman" panose="02020603050405020304" pitchFamily="18" charset="0"/>
                          <a:cs typeface="Times New Roman" panose="02020603050405020304" pitchFamily="18" charset="0"/>
                        </a:rPr>
                        <a:t>SottoSez</a:t>
                      </a:r>
                      <a:r>
                        <a:rPr lang="it-IT" sz="1300" b="1" dirty="0">
                          <a:solidFill>
                            <a:srgbClr val="000000"/>
                          </a:solidFill>
                          <a:effectLst/>
                          <a:latin typeface="Calibri (Corpo)"/>
                          <a:ea typeface="Times New Roman" panose="02020603050405020304" pitchFamily="18" charset="0"/>
                          <a:cs typeface="Times New Roman" panose="02020603050405020304" pitchFamily="18" charset="0"/>
                        </a:rPr>
                        <a:t>.</a:t>
                      </a:r>
                      <a:endParaRPr lang="it-IT" sz="1300" dirty="0">
                        <a:effectLst/>
                        <a:latin typeface="Calibri (Corpo)"/>
                        <a:ea typeface="Times New Roman" panose="02020603050405020304" pitchFamily="18" charset="0"/>
                        <a:cs typeface="Times New Roman" panose="02020603050405020304" pitchFamily="18" charset="0"/>
                      </a:endParaRPr>
                    </a:p>
                    <a:p>
                      <a:pPr algn="ctr">
                        <a:lnSpc>
                          <a:spcPct val="107000"/>
                        </a:lnSpc>
                        <a:buNone/>
                      </a:pPr>
                      <a:r>
                        <a:rPr lang="it-IT" sz="1300" b="1" dirty="0">
                          <a:solidFill>
                            <a:srgbClr val="000000"/>
                          </a:solidFill>
                          <a:effectLst/>
                          <a:latin typeface="Calibri (Corpo)"/>
                          <a:ea typeface="Times New Roman" panose="02020603050405020304" pitchFamily="18" charset="0"/>
                          <a:cs typeface="Times New Roman" panose="02020603050405020304" pitchFamily="18" charset="0"/>
                        </a:rPr>
                        <a:t>Organizzazione)</a:t>
                      </a:r>
                      <a:endParaRPr lang="it-IT" sz="1300" dirty="0">
                        <a:effectLst/>
                        <a:latin typeface="Calibri (Corpo)"/>
                        <a:ea typeface="Times New Roman" panose="02020603050405020304" pitchFamily="18" charset="0"/>
                        <a:cs typeface="Times New Roman" panose="02020603050405020304" pitchFamily="18" charset="0"/>
                      </a:endParaRPr>
                    </a:p>
                  </a:txBody>
                  <a:tcPr marL="3048" marR="3048" marT="285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4"/>
                    </a:solidFill>
                  </a:tcPr>
                </a:tc>
                <a:tc>
                  <a:txBody>
                    <a:bodyPr/>
                    <a:lstStyle/>
                    <a:p>
                      <a:pPr algn="ctr">
                        <a:lnSpc>
                          <a:spcPct val="107000"/>
                        </a:lnSpc>
                        <a:buNone/>
                      </a:pPr>
                      <a:r>
                        <a:rPr lang="it-IT" sz="1300" dirty="0">
                          <a:solidFill>
                            <a:srgbClr val="000000"/>
                          </a:solidFill>
                          <a:effectLst/>
                          <a:latin typeface="Calibri (Corpo)"/>
                          <a:ea typeface="Times New Roman" panose="02020603050405020304" pitchFamily="18" charset="0"/>
                          <a:cs typeface="Times New Roman" panose="02020603050405020304" pitchFamily="18" charset="0"/>
                        </a:rPr>
                        <a:t>Azioni organizzative</a:t>
                      </a:r>
                      <a:endParaRPr lang="it-IT" sz="1300" dirty="0">
                        <a:effectLst/>
                        <a:latin typeface="Calibri (Corpo)"/>
                        <a:ea typeface="Times New Roman" panose="02020603050405020304" pitchFamily="18" charset="0"/>
                        <a:cs typeface="Times New Roman" panose="02020603050405020304" pitchFamily="18" charset="0"/>
                      </a:endParaRPr>
                    </a:p>
                    <a:p>
                      <a:pPr algn="ctr">
                        <a:lnSpc>
                          <a:spcPct val="107000"/>
                        </a:lnSpc>
                        <a:buNone/>
                      </a:pPr>
                      <a:r>
                        <a:rPr lang="it-IT" sz="1300" dirty="0">
                          <a:solidFill>
                            <a:srgbClr val="000000"/>
                          </a:solidFill>
                          <a:effectLst/>
                          <a:latin typeface="Calibri (Corpo)"/>
                          <a:ea typeface="Times New Roman" panose="02020603050405020304" pitchFamily="18" charset="0"/>
                          <a:cs typeface="Times New Roman" panose="02020603050405020304" pitchFamily="18" charset="0"/>
                        </a:rPr>
                        <a:t>(o Obiettivi gestionali specifici)</a:t>
                      </a:r>
                      <a:endParaRPr lang="it-IT" sz="1300" dirty="0">
                        <a:latin typeface="Calibri (Corpo)"/>
                      </a:endParaRPr>
                    </a:p>
                  </a:txBody>
                  <a:tcPr marL="3048" marR="3048" marT="285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4"/>
                    </a:solidFill>
                  </a:tcPr>
                </a:tc>
                <a:tc gridSpan="2">
                  <a:txBody>
                    <a:bodyPr/>
                    <a:lstStyle/>
                    <a:p>
                      <a:pPr algn="ctr">
                        <a:lnSpc>
                          <a:spcPct val="107000"/>
                        </a:lnSpc>
                        <a:buNone/>
                      </a:pPr>
                      <a:r>
                        <a:rPr lang="it-IT" sz="1300" dirty="0">
                          <a:solidFill>
                            <a:srgbClr val="000000"/>
                          </a:solidFill>
                          <a:effectLst/>
                          <a:latin typeface="Calibri (Corpo)"/>
                          <a:ea typeface="Times New Roman" panose="02020603050405020304" pitchFamily="18" charset="0"/>
                          <a:cs typeface="Times New Roman" panose="02020603050405020304" pitchFamily="18" charset="0"/>
                        </a:rPr>
                        <a:t>Indicatori di salute organizzativa:</a:t>
                      </a:r>
                      <a:endParaRPr lang="it-IT" sz="1300" dirty="0">
                        <a:effectLst/>
                        <a:latin typeface="Calibri (Corpo)"/>
                        <a:ea typeface="Times New Roman" panose="02020603050405020304" pitchFamily="18" charset="0"/>
                        <a:cs typeface="Times New Roman" panose="02020603050405020304" pitchFamily="18" charset="0"/>
                      </a:endParaRPr>
                    </a:p>
                    <a:p>
                      <a:pPr algn="ctr">
                        <a:lnSpc>
                          <a:spcPct val="107000"/>
                        </a:lnSpc>
                        <a:buNone/>
                      </a:pPr>
                      <a:r>
                        <a:rPr lang="it-IT" sz="1300" i="1" dirty="0">
                          <a:solidFill>
                            <a:srgbClr val="000000"/>
                          </a:solidFill>
                          <a:effectLst/>
                          <a:latin typeface="Calibri (Corpo)"/>
                          <a:ea typeface="Times New Roman" panose="02020603050405020304" pitchFamily="18" charset="0"/>
                          <a:cs typeface="Times New Roman" panose="02020603050405020304" pitchFamily="18" charset="0"/>
                        </a:rPr>
                        <a:t>risorse umane (organizzativa, di clima e di genere)</a:t>
                      </a:r>
                      <a:endParaRPr lang="it-IT" sz="1300" dirty="0">
                        <a:effectLst/>
                        <a:latin typeface="Calibri (Corpo)"/>
                        <a:ea typeface="Times New Roman" panose="02020603050405020304" pitchFamily="18" charset="0"/>
                        <a:cs typeface="Times New Roman" panose="02020603050405020304" pitchFamily="18" charset="0"/>
                      </a:endParaRPr>
                    </a:p>
                    <a:p>
                      <a:pPr algn="ctr">
                        <a:lnSpc>
                          <a:spcPct val="107000"/>
                        </a:lnSpc>
                        <a:buNone/>
                      </a:pPr>
                      <a:r>
                        <a:rPr lang="it-IT" sz="1300" i="1" dirty="0">
                          <a:solidFill>
                            <a:srgbClr val="000000"/>
                          </a:solidFill>
                          <a:effectLst/>
                          <a:latin typeface="Calibri (Corpo)"/>
                          <a:ea typeface="Times New Roman" panose="02020603050405020304" pitchFamily="18" charset="0"/>
                          <a:cs typeface="Times New Roman" panose="02020603050405020304" pitchFamily="18" charset="0"/>
                        </a:rPr>
                        <a:t>risorse strumentali (infrastrutturale, digitale-informativa)</a:t>
                      </a:r>
                      <a:endParaRPr lang="it-IT" sz="1300" dirty="0">
                        <a:effectLst/>
                        <a:latin typeface="Calibri (Corpo)"/>
                        <a:ea typeface="Times New Roman" panose="02020603050405020304" pitchFamily="18" charset="0"/>
                        <a:cs typeface="Times New Roman" panose="02020603050405020304" pitchFamily="18" charset="0"/>
                      </a:endParaRPr>
                    </a:p>
                    <a:p>
                      <a:pPr algn="ctr">
                        <a:lnSpc>
                          <a:spcPct val="107000"/>
                        </a:lnSpc>
                        <a:buNone/>
                      </a:pPr>
                      <a:r>
                        <a:rPr lang="it-IT" sz="1300" i="1" dirty="0">
                          <a:solidFill>
                            <a:srgbClr val="000000"/>
                          </a:solidFill>
                          <a:effectLst/>
                          <a:latin typeface="Calibri (Corpo)"/>
                          <a:ea typeface="Times New Roman" panose="02020603050405020304" pitchFamily="18" charset="0"/>
                          <a:cs typeface="Times New Roman" panose="02020603050405020304" pitchFamily="18" charset="0"/>
                        </a:rPr>
                        <a:t>risorse economiche, finanziarie, patrimoniali</a:t>
                      </a:r>
                      <a:endParaRPr lang="it-IT" sz="1300" dirty="0">
                        <a:latin typeface="Calibri (Corpo)"/>
                      </a:endParaRPr>
                    </a:p>
                  </a:txBody>
                  <a:tcPr marL="3048" marR="3048" marT="285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C5E0B4"/>
                    </a:solidFill>
                  </a:tcPr>
                </a:tc>
                <a:tc hMerge="1">
                  <a:txBody>
                    <a:bodyPr/>
                    <a:lstStyle/>
                    <a:p>
                      <a:pPr algn="ctr">
                        <a:lnSpc>
                          <a:spcPct val="107000"/>
                        </a:lnSpc>
                        <a:buNone/>
                      </a:pPr>
                      <a:endParaRPr lang="it-IT" sz="2300" dirty="0"/>
                    </a:p>
                  </a:txBody>
                  <a:tcPr marL="6097" marR="6097" marT="571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C5E0B4"/>
                    </a:solidFill>
                  </a:tcPr>
                </a:tc>
                <a:tc>
                  <a:txBody>
                    <a:bodyPr/>
                    <a:lstStyle/>
                    <a:p>
                      <a:pPr algn="ctr">
                        <a:lnSpc>
                          <a:spcPct val="107000"/>
                        </a:lnSpc>
                        <a:buNone/>
                      </a:pPr>
                      <a:r>
                        <a:rPr lang="it-IT" sz="1300">
                          <a:solidFill>
                            <a:srgbClr val="000000"/>
                          </a:solidFill>
                          <a:effectLst/>
                          <a:latin typeface="Calibri (Corpo)"/>
                          <a:ea typeface="Times New Roman" panose="02020603050405020304" pitchFamily="18" charset="0"/>
                          <a:cs typeface="Times New Roman" panose="02020603050405020304" pitchFamily="18" charset="0"/>
                        </a:rPr>
                        <a:t>Eventuali </a:t>
                      </a:r>
                      <a:endParaRPr lang="it-IT" sz="1300">
                        <a:effectLst/>
                        <a:latin typeface="Calibri (Corpo)"/>
                        <a:ea typeface="Times New Roman" panose="02020603050405020304" pitchFamily="18" charset="0"/>
                        <a:cs typeface="Times New Roman" panose="02020603050405020304" pitchFamily="18" charset="0"/>
                      </a:endParaRPr>
                    </a:p>
                    <a:p>
                      <a:pPr algn="ctr">
                        <a:lnSpc>
                          <a:spcPct val="107000"/>
                        </a:lnSpc>
                        <a:buNone/>
                      </a:pPr>
                      <a:r>
                        <a:rPr lang="it-IT" sz="1300">
                          <a:solidFill>
                            <a:srgbClr val="000000"/>
                          </a:solidFill>
                          <a:effectLst/>
                          <a:latin typeface="Calibri (Corpo)"/>
                          <a:ea typeface="Times New Roman" panose="02020603050405020304" pitchFamily="18" charset="0"/>
                          <a:cs typeface="Times New Roman" panose="02020603050405020304" pitchFamily="18" charset="0"/>
                        </a:rPr>
                        <a:t>Articoli</a:t>
                      </a:r>
                      <a:endParaRPr lang="it-IT" sz="1300">
                        <a:effectLst/>
                        <a:latin typeface="Calibri (Corpo)"/>
                        <a:ea typeface="Times New Roman" panose="02020603050405020304" pitchFamily="18" charset="0"/>
                        <a:cs typeface="Times New Roman" panose="02020603050405020304" pitchFamily="18" charset="0"/>
                      </a:endParaRPr>
                    </a:p>
                    <a:p>
                      <a:pPr algn="ctr">
                        <a:lnSpc>
                          <a:spcPct val="107000"/>
                        </a:lnSpc>
                        <a:buNone/>
                      </a:pPr>
                      <a:r>
                        <a:rPr lang="it-IT" sz="1300">
                          <a:solidFill>
                            <a:srgbClr val="000000"/>
                          </a:solidFill>
                          <a:effectLst/>
                          <a:latin typeface="Calibri (Corpo)"/>
                          <a:ea typeface="Times New Roman" panose="02020603050405020304" pitchFamily="18" charset="0"/>
                          <a:cs typeface="Times New Roman" panose="02020603050405020304" pitchFamily="18" charset="0"/>
                        </a:rPr>
                        <a:t>di PEG</a:t>
                      </a:r>
                      <a:endParaRPr lang="it-IT" sz="1300" dirty="0">
                        <a:latin typeface="Calibri (Corpo)"/>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4"/>
                    </a:solidFill>
                  </a:tcPr>
                </a:tc>
                <a:extLst>
                  <a:ext uri="{0D108BD9-81ED-4DB2-BD59-A6C34878D82A}">
                    <a16:rowId xmlns:a16="http://schemas.microsoft.com/office/drawing/2014/main" val="3485814076"/>
                  </a:ext>
                </a:extLst>
              </a:tr>
              <a:tr h="0">
                <a:tc>
                  <a:txBody>
                    <a:bodyPr/>
                    <a:lstStyle/>
                    <a:p>
                      <a:pPr algn="ctr">
                        <a:lnSpc>
                          <a:spcPct val="107000"/>
                        </a:lnSpc>
                        <a:buNone/>
                      </a:pPr>
                      <a:r>
                        <a:rPr lang="it-IT" sz="1300" b="1" dirty="0">
                          <a:solidFill>
                            <a:srgbClr val="000000"/>
                          </a:solidFill>
                          <a:effectLst/>
                          <a:latin typeface="Calibri (Corpo)"/>
                          <a:ea typeface="Times New Roman" panose="02020603050405020304" pitchFamily="18" charset="0"/>
                          <a:cs typeface="Times New Roman" panose="02020603050405020304" pitchFamily="18" charset="0"/>
                        </a:rPr>
                        <a:t>PIAO</a:t>
                      </a:r>
                      <a:endParaRPr lang="it-IT" sz="1300" dirty="0">
                        <a:effectLst/>
                        <a:latin typeface="Calibri (Corpo)"/>
                        <a:ea typeface="Times New Roman" panose="02020603050405020304" pitchFamily="18" charset="0"/>
                        <a:cs typeface="Times New Roman" panose="02020603050405020304" pitchFamily="18" charset="0"/>
                      </a:endParaRPr>
                    </a:p>
                    <a:p>
                      <a:pPr algn="ctr">
                        <a:lnSpc>
                          <a:spcPct val="107000"/>
                        </a:lnSpc>
                        <a:buNone/>
                      </a:pPr>
                      <a:r>
                        <a:rPr lang="it-IT" sz="1300" b="1" dirty="0">
                          <a:solidFill>
                            <a:srgbClr val="000000"/>
                          </a:solidFill>
                          <a:effectLst/>
                          <a:latin typeface="Calibri (Corpo)"/>
                          <a:ea typeface="Times New Roman" panose="02020603050405020304" pitchFamily="18" charset="0"/>
                          <a:cs typeface="Times New Roman" panose="02020603050405020304" pitchFamily="18" charset="0"/>
                        </a:rPr>
                        <a:t>(</a:t>
                      </a:r>
                      <a:r>
                        <a:rPr lang="it-IT" sz="1300" b="1" dirty="0" err="1">
                          <a:solidFill>
                            <a:srgbClr val="000000"/>
                          </a:solidFill>
                          <a:effectLst/>
                          <a:latin typeface="Calibri (Corpo)"/>
                          <a:ea typeface="Times New Roman" panose="02020603050405020304" pitchFamily="18" charset="0"/>
                          <a:cs typeface="Times New Roman" panose="02020603050405020304" pitchFamily="18" charset="0"/>
                        </a:rPr>
                        <a:t>SottoSez</a:t>
                      </a:r>
                      <a:r>
                        <a:rPr lang="it-IT" sz="1300" b="1" dirty="0">
                          <a:solidFill>
                            <a:srgbClr val="000000"/>
                          </a:solidFill>
                          <a:effectLst/>
                          <a:latin typeface="Calibri (Corpo)"/>
                          <a:ea typeface="Times New Roman" panose="02020603050405020304" pitchFamily="18" charset="0"/>
                          <a:cs typeface="Times New Roman" panose="02020603050405020304" pitchFamily="18" charset="0"/>
                        </a:rPr>
                        <a:t>.</a:t>
                      </a:r>
                      <a:endParaRPr lang="it-IT" sz="1300" dirty="0">
                        <a:effectLst/>
                        <a:latin typeface="Calibri (Corpo)"/>
                        <a:ea typeface="Times New Roman" panose="02020603050405020304" pitchFamily="18" charset="0"/>
                        <a:cs typeface="Times New Roman" panose="02020603050405020304" pitchFamily="18" charset="0"/>
                      </a:endParaRPr>
                    </a:p>
                    <a:p>
                      <a:pPr algn="ctr">
                        <a:lnSpc>
                          <a:spcPct val="107000"/>
                        </a:lnSpc>
                        <a:buNone/>
                      </a:pPr>
                      <a:r>
                        <a:rPr lang="it-IT" sz="1300" b="1" dirty="0">
                          <a:solidFill>
                            <a:srgbClr val="000000"/>
                          </a:solidFill>
                          <a:effectLst/>
                          <a:latin typeface="Calibri (Corpo)"/>
                          <a:ea typeface="Times New Roman" panose="02020603050405020304" pitchFamily="18" charset="0"/>
                          <a:cs typeface="Times New Roman" panose="02020603050405020304" pitchFamily="18" charset="0"/>
                        </a:rPr>
                        <a:t>Capitale Umano)</a:t>
                      </a:r>
                      <a:endParaRPr lang="it-IT" sz="1300" dirty="0">
                        <a:effectLst/>
                        <a:latin typeface="Calibri (Corpo)"/>
                        <a:ea typeface="Times New Roman" panose="02020603050405020304" pitchFamily="18" charset="0"/>
                        <a:cs typeface="Times New Roman" panose="02020603050405020304" pitchFamily="18" charset="0"/>
                      </a:endParaRPr>
                    </a:p>
                  </a:txBody>
                  <a:tcPr marL="3048" marR="3048" marT="285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4"/>
                    </a:solidFill>
                  </a:tcPr>
                </a:tc>
                <a:tc>
                  <a:txBody>
                    <a:bodyPr/>
                    <a:lstStyle/>
                    <a:p>
                      <a:pPr algn="ctr">
                        <a:lnSpc>
                          <a:spcPct val="107000"/>
                        </a:lnSpc>
                        <a:buNone/>
                      </a:pPr>
                      <a:r>
                        <a:rPr lang="it-IT" sz="1300" dirty="0">
                          <a:solidFill>
                            <a:srgbClr val="000000"/>
                          </a:solidFill>
                          <a:effectLst/>
                          <a:latin typeface="Calibri (Corpo)"/>
                          <a:ea typeface="Times New Roman" panose="02020603050405020304" pitchFamily="18" charset="0"/>
                          <a:cs typeface="Times New Roman" panose="02020603050405020304" pitchFamily="18" charset="0"/>
                        </a:rPr>
                        <a:t>Azioni professionali</a:t>
                      </a:r>
                      <a:endParaRPr lang="it-IT" sz="1300" dirty="0">
                        <a:effectLst/>
                        <a:latin typeface="Calibri (Corpo)"/>
                        <a:ea typeface="Times New Roman" panose="02020603050405020304" pitchFamily="18" charset="0"/>
                        <a:cs typeface="Times New Roman" panose="02020603050405020304" pitchFamily="18" charset="0"/>
                      </a:endParaRPr>
                    </a:p>
                    <a:p>
                      <a:pPr algn="ctr">
                        <a:lnSpc>
                          <a:spcPct val="107000"/>
                        </a:lnSpc>
                        <a:buNone/>
                      </a:pPr>
                      <a:r>
                        <a:rPr lang="it-IT" sz="1300" dirty="0">
                          <a:solidFill>
                            <a:srgbClr val="000000"/>
                          </a:solidFill>
                          <a:effectLst/>
                          <a:latin typeface="Calibri (Corpo)"/>
                          <a:ea typeface="Times New Roman" panose="02020603050405020304" pitchFamily="18" charset="0"/>
                          <a:cs typeface="Times New Roman" panose="02020603050405020304" pitchFamily="18" charset="0"/>
                        </a:rPr>
                        <a:t>(o Obiettivi gestionali specifici)</a:t>
                      </a:r>
                      <a:endParaRPr lang="it-IT" sz="1300" dirty="0">
                        <a:latin typeface="Calibri (Corpo)"/>
                      </a:endParaRPr>
                    </a:p>
                  </a:txBody>
                  <a:tcPr marL="3048" marR="3048" marT="285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4"/>
                    </a:solidFill>
                  </a:tcPr>
                </a:tc>
                <a:tc gridSpan="2">
                  <a:txBody>
                    <a:bodyPr/>
                    <a:lstStyle/>
                    <a:p>
                      <a:pPr algn="ctr">
                        <a:lnSpc>
                          <a:spcPct val="107000"/>
                        </a:lnSpc>
                        <a:buNone/>
                      </a:pPr>
                      <a:r>
                        <a:rPr lang="it-IT" sz="1300" dirty="0">
                          <a:solidFill>
                            <a:srgbClr val="000000"/>
                          </a:solidFill>
                          <a:effectLst/>
                          <a:latin typeface="Calibri (Corpo)"/>
                          <a:ea typeface="Times New Roman" panose="02020603050405020304" pitchFamily="18" charset="0"/>
                          <a:cs typeface="Times New Roman" panose="02020603050405020304" pitchFamily="18" charset="0"/>
                        </a:rPr>
                        <a:t>Indicatori di salute professionale</a:t>
                      </a:r>
                      <a:endParaRPr lang="it-IT" sz="1300" dirty="0">
                        <a:effectLst/>
                        <a:latin typeface="Calibri (Corpo)"/>
                        <a:ea typeface="Times New Roman" panose="02020603050405020304" pitchFamily="18" charset="0"/>
                        <a:cs typeface="Times New Roman" panose="02020603050405020304" pitchFamily="18" charset="0"/>
                      </a:endParaRPr>
                    </a:p>
                    <a:p>
                      <a:pPr algn="ctr">
                        <a:lnSpc>
                          <a:spcPct val="107000"/>
                        </a:lnSpc>
                        <a:buNone/>
                      </a:pPr>
                      <a:r>
                        <a:rPr lang="it-IT" sz="1300" i="1" dirty="0">
                          <a:solidFill>
                            <a:srgbClr val="000000"/>
                          </a:solidFill>
                          <a:effectLst/>
                          <a:latin typeface="Calibri (Corpo)"/>
                          <a:ea typeface="Times New Roman" panose="02020603050405020304" pitchFamily="18" charset="0"/>
                          <a:cs typeface="Times New Roman" panose="02020603050405020304" pitchFamily="18" charset="0"/>
                        </a:rPr>
                        <a:t>quantità e qualità delle RU da reclutare</a:t>
                      </a:r>
                      <a:endParaRPr lang="it-IT" sz="1300" dirty="0">
                        <a:effectLst/>
                        <a:latin typeface="Calibri (Corpo)"/>
                        <a:ea typeface="Times New Roman" panose="02020603050405020304" pitchFamily="18" charset="0"/>
                        <a:cs typeface="Times New Roman" panose="02020603050405020304" pitchFamily="18" charset="0"/>
                      </a:endParaRPr>
                    </a:p>
                    <a:p>
                      <a:pPr algn="ctr">
                        <a:lnSpc>
                          <a:spcPct val="107000"/>
                        </a:lnSpc>
                        <a:buNone/>
                      </a:pPr>
                      <a:r>
                        <a:rPr lang="it-IT" sz="1300" i="1" dirty="0">
                          <a:solidFill>
                            <a:srgbClr val="000000"/>
                          </a:solidFill>
                          <a:effectLst/>
                          <a:latin typeface="Calibri (Corpo)"/>
                          <a:ea typeface="Times New Roman" panose="02020603050405020304" pitchFamily="18" charset="0"/>
                          <a:cs typeface="Times New Roman" panose="02020603050405020304" pitchFamily="18" charset="0"/>
                        </a:rPr>
                        <a:t>quantità e qualità delle RU da formare</a:t>
                      </a:r>
                      <a:endParaRPr lang="it-IT" sz="1300" dirty="0">
                        <a:latin typeface="Calibri (Corpo)"/>
                      </a:endParaRPr>
                    </a:p>
                  </a:txBody>
                  <a:tcPr marL="3048" marR="3048" marT="285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4"/>
                    </a:solidFill>
                  </a:tcPr>
                </a:tc>
                <a:tc hMerge="1">
                  <a:txBody>
                    <a:bodyPr/>
                    <a:lstStyle/>
                    <a:p>
                      <a:pPr algn="ctr">
                        <a:lnSpc>
                          <a:spcPct val="107000"/>
                        </a:lnSpc>
                        <a:buNone/>
                      </a:pPr>
                      <a:endParaRPr lang="it-IT" sz="2300" dirty="0"/>
                    </a:p>
                  </a:txBody>
                  <a:tcPr marL="6097" marR="6097" marT="571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4"/>
                    </a:solidFill>
                  </a:tcPr>
                </a:tc>
                <a:tc>
                  <a:txBody>
                    <a:bodyPr/>
                    <a:lstStyle/>
                    <a:p>
                      <a:pPr algn="ctr">
                        <a:lnSpc>
                          <a:spcPct val="107000"/>
                        </a:lnSpc>
                        <a:buNone/>
                      </a:pPr>
                      <a:r>
                        <a:rPr lang="it-IT" sz="1300" dirty="0">
                          <a:solidFill>
                            <a:srgbClr val="000000"/>
                          </a:solidFill>
                          <a:effectLst/>
                          <a:latin typeface="Calibri (Corpo)"/>
                          <a:ea typeface="Times New Roman" panose="02020603050405020304" pitchFamily="18" charset="0"/>
                          <a:cs typeface="Times New Roman" panose="02020603050405020304" pitchFamily="18" charset="0"/>
                        </a:rPr>
                        <a:t>Eventuali </a:t>
                      </a:r>
                      <a:endParaRPr lang="it-IT" sz="1300" dirty="0">
                        <a:effectLst/>
                        <a:latin typeface="Calibri (Corpo)"/>
                        <a:ea typeface="Times New Roman" panose="02020603050405020304" pitchFamily="18" charset="0"/>
                        <a:cs typeface="Times New Roman" panose="02020603050405020304" pitchFamily="18" charset="0"/>
                      </a:endParaRPr>
                    </a:p>
                    <a:p>
                      <a:pPr algn="ctr">
                        <a:lnSpc>
                          <a:spcPct val="107000"/>
                        </a:lnSpc>
                        <a:buNone/>
                      </a:pPr>
                      <a:r>
                        <a:rPr lang="it-IT" sz="1300" dirty="0">
                          <a:solidFill>
                            <a:srgbClr val="000000"/>
                          </a:solidFill>
                          <a:effectLst/>
                          <a:latin typeface="Calibri (Corpo)"/>
                          <a:ea typeface="Times New Roman" panose="02020603050405020304" pitchFamily="18" charset="0"/>
                          <a:cs typeface="Times New Roman" panose="02020603050405020304" pitchFamily="18" charset="0"/>
                        </a:rPr>
                        <a:t>Articoli</a:t>
                      </a:r>
                      <a:endParaRPr lang="it-IT" sz="1300" dirty="0">
                        <a:effectLst/>
                        <a:latin typeface="Calibri (Corpo)"/>
                        <a:ea typeface="Times New Roman" panose="02020603050405020304" pitchFamily="18" charset="0"/>
                        <a:cs typeface="Times New Roman" panose="02020603050405020304" pitchFamily="18" charset="0"/>
                      </a:endParaRPr>
                    </a:p>
                    <a:p>
                      <a:pPr algn="ctr">
                        <a:lnSpc>
                          <a:spcPct val="107000"/>
                        </a:lnSpc>
                        <a:buNone/>
                      </a:pPr>
                      <a:r>
                        <a:rPr lang="it-IT" sz="1300" dirty="0">
                          <a:solidFill>
                            <a:srgbClr val="000000"/>
                          </a:solidFill>
                          <a:effectLst/>
                          <a:latin typeface="Calibri (Corpo)"/>
                          <a:ea typeface="Times New Roman" panose="02020603050405020304" pitchFamily="18" charset="0"/>
                          <a:cs typeface="Times New Roman" panose="02020603050405020304" pitchFamily="18" charset="0"/>
                        </a:rPr>
                        <a:t>di PEG</a:t>
                      </a:r>
                      <a:endParaRPr lang="it-IT" sz="1300" dirty="0">
                        <a:latin typeface="Calibri (Corpo)"/>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4"/>
                    </a:solidFill>
                  </a:tcPr>
                </a:tc>
                <a:extLst>
                  <a:ext uri="{0D108BD9-81ED-4DB2-BD59-A6C34878D82A}">
                    <a16:rowId xmlns:a16="http://schemas.microsoft.com/office/drawing/2014/main" val="67002999"/>
                  </a:ext>
                </a:extLst>
              </a:tr>
            </a:tbl>
          </a:graphicData>
        </a:graphic>
      </p:graphicFrame>
      <p:sp>
        <p:nvSpPr>
          <p:cNvPr id="4" name="Rettangolo 3">
            <a:extLst>
              <a:ext uri="{FF2B5EF4-FFF2-40B4-BE49-F238E27FC236}">
                <a16:creationId xmlns:a16="http://schemas.microsoft.com/office/drawing/2014/main" id="{CB3F936C-A8FA-2501-075B-DB9E0D3DADD1}"/>
              </a:ext>
            </a:extLst>
          </p:cNvPr>
          <p:cNvSpPr/>
          <p:nvPr/>
        </p:nvSpPr>
        <p:spPr>
          <a:xfrm>
            <a:off x="1751934" y="1551757"/>
            <a:ext cx="4638886" cy="1113238"/>
          </a:xfrm>
          <a:prstGeom prst="rect">
            <a:avLst/>
          </a:prstGeom>
          <a:solidFill>
            <a:srgbClr val="2F559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3989"/>
            <a:r>
              <a:rPr lang="it-IT" b="1" dirty="0">
                <a:solidFill>
                  <a:srgbClr val="FFFFFF"/>
                </a:solidFill>
                <a:latin typeface="Montserrat" pitchFamily="2" charset="77"/>
              </a:rPr>
              <a:t>Obiettivi di Valore Pubblico</a:t>
            </a:r>
          </a:p>
          <a:p>
            <a:pPr algn="ctr" defTabSz="913989"/>
            <a:r>
              <a:rPr lang="it-IT" b="1" dirty="0">
                <a:solidFill>
                  <a:srgbClr val="FFFFFF"/>
                </a:solidFill>
                <a:latin typeface="Montserrat" pitchFamily="2" charset="77"/>
              </a:rPr>
              <a:t>Strategie</a:t>
            </a:r>
          </a:p>
        </p:txBody>
      </p:sp>
      <p:sp>
        <p:nvSpPr>
          <p:cNvPr id="5" name="Rettangolo 4">
            <a:extLst>
              <a:ext uri="{FF2B5EF4-FFF2-40B4-BE49-F238E27FC236}">
                <a16:creationId xmlns:a16="http://schemas.microsoft.com/office/drawing/2014/main" id="{66D234D2-702D-0008-4323-46D72D546E26}"/>
              </a:ext>
            </a:extLst>
          </p:cNvPr>
          <p:cNvSpPr/>
          <p:nvPr/>
        </p:nvSpPr>
        <p:spPr>
          <a:xfrm>
            <a:off x="1751934" y="2936768"/>
            <a:ext cx="4638886" cy="1501882"/>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3989"/>
            <a:r>
              <a:rPr lang="it-IT" b="1" dirty="0">
                <a:solidFill>
                  <a:srgbClr val="000000"/>
                </a:solidFill>
                <a:latin typeface="Montserrat" pitchFamily="2" charset="77"/>
              </a:rPr>
              <a:t>Obiettivi di performance</a:t>
            </a:r>
          </a:p>
          <a:p>
            <a:pPr algn="ctr" defTabSz="913989"/>
            <a:r>
              <a:rPr lang="it-IT" b="1" dirty="0">
                <a:solidFill>
                  <a:srgbClr val="000000"/>
                </a:solidFill>
                <a:latin typeface="Montserrat" pitchFamily="2" charset="77"/>
              </a:rPr>
              <a:t>(di natura operativa)</a:t>
            </a:r>
          </a:p>
        </p:txBody>
      </p:sp>
      <p:sp>
        <p:nvSpPr>
          <p:cNvPr id="6" name="Rettangolo 5">
            <a:extLst>
              <a:ext uri="{FF2B5EF4-FFF2-40B4-BE49-F238E27FC236}">
                <a16:creationId xmlns:a16="http://schemas.microsoft.com/office/drawing/2014/main" id="{66C76DC4-04C3-CBFC-3C42-76515AF0DA4C}"/>
              </a:ext>
            </a:extLst>
          </p:cNvPr>
          <p:cNvSpPr/>
          <p:nvPr/>
        </p:nvSpPr>
        <p:spPr>
          <a:xfrm>
            <a:off x="0" y="-24349"/>
            <a:ext cx="12192000" cy="531246"/>
          </a:xfrm>
          <a:prstGeom prst="rect">
            <a:avLst/>
          </a:prstGeom>
          <a:solidFill>
            <a:srgbClr val="00A3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b="1" dirty="0">
                <a:latin typeface="Montserrat" panose="00000500000000000000" pitchFamily="2" charset="0"/>
              </a:rPr>
              <a:t>Programmazione della Performance Individuale nel PIAO</a:t>
            </a:r>
          </a:p>
        </p:txBody>
      </p:sp>
    </p:spTree>
    <p:extLst>
      <p:ext uri="{BB962C8B-B14F-4D97-AF65-F5344CB8AC3E}">
        <p14:creationId xmlns:p14="http://schemas.microsoft.com/office/powerpoint/2010/main" val="4186282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D95B41-8C80-1569-E7C4-C1681F18EFC3}"/>
            </a:ext>
          </a:extLst>
        </p:cNvPr>
        <p:cNvGrpSpPr/>
        <p:nvPr/>
      </p:nvGrpSpPr>
      <p:grpSpPr>
        <a:xfrm>
          <a:off x="0" y="0"/>
          <a:ext cx="0" cy="0"/>
          <a:chOff x="0" y="0"/>
          <a:chExt cx="0" cy="0"/>
        </a:xfrm>
      </p:grpSpPr>
      <p:graphicFrame>
        <p:nvGraphicFramePr>
          <p:cNvPr id="4" name="Tabella 3">
            <a:extLst>
              <a:ext uri="{FF2B5EF4-FFF2-40B4-BE49-F238E27FC236}">
                <a16:creationId xmlns:a16="http://schemas.microsoft.com/office/drawing/2014/main" id="{10911275-194A-8577-983C-61A52F6A8AF3}"/>
              </a:ext>
            </a:extLst>
          </p:cNvPr>
          <p:cNvGraphicFramePr>
            <a:graphicFrameLocks noGrp="1"/>
          </p:cNvGraphicFramePr>
          <p:nvPr>
            <p:extLst>
              <p:ext uri="{D42A27DB-BD31-4B8C-83A1-F6EECF244321}">
                <p14:modId xmlns:p14="http://schemas.microsoft.com/office/powerpoint/2010/main" val="2213435448"/>
              </p:ext>
            </p:extLst>
          </p:nvPr>
        </p:nvGraphicFramePr>
        <p:xfrm>
          <a:off x="-7440" y="526774"/>
          <a:ext cx="12199438" cy="6319727"/>
        </p:xfrm>
        <a:graphic>
          <a:graphicData uri="http://schemas.openxmlformats.org/drawingml/2006/table">
            <a:tbl>
              <a:tblPr firstRow="1" firstCol="1" bandRow="1">
                <a:tableStyleId>{5C22544A-7EE6-4342-B048-85BDC9FD1C3A}</a:tableStyleId>
              </a:tblPr>
              <a:tblGrid>
                <a:gridCol w="1005032">
                  <a:extLst>
                    <a:ext uri="{9D8B030D-6E8A-4147-A177-3AD203B41FA5}">
                      <a16:colId xmlns:a16="http://schemas.microsoft.com/office/drawing/2014/main" val="1617544619"/>
                    </a:ext>
                  </a:extLst>
                </a:gridCol>
                <a:gridCol w="9944799">
                  <a:extLst>
                    <a:ext uri="{9D8B030D-6E8A-4147-A177-3AD203B41FA5}">
                      <a16:colId xmlns:a16="http://schemas.microsoft.com/office/drawing/2014/main" val="720074728"/>
                    </a:ext>
                  </a:extLst>
                </a:gridCol>
                <a:gridCol w="1249607">
                  <a:extLst>
                    <a:ext uri="{9D8B030D-6E8A-4147-A177-3AD203B41FA5}">
                      <a16:colId xmlns:a16="http://schemas.microsoft.com/office/drawing/2014/main" val="3306382625"/>
                    </a:ext>
                  </a:extLst>
                </a:gridCol>
              </a:tblGrid>
              <a:tr h="442228">
                <a:tc gridSpan="2">
                  <a:txBody>
                    <a:bodyPr/>
                    <a:lstStyle/>
                    <a:p>
                      <a:pPr algn="ctr">
                        <a:lnSpc>
                          <a:spcPct val="107000"/>
                        </a:lnSpc>
                      </a:pPr>
                      <a:r>
                        <a:rPr lang="it-IT" sz="1200" b="1" i="0" kern="1200" baseline="0" dirty="0">
                          <a:solidFill>
                            <a:srgbClr val="2F5597"/>
                          </a:solidFill>
                          <a:effectLst/>
                          <a:latin typeface="Montserrat" pitchFamily="2" charset="77"/>
                          <a:ea typeface="+mn-ea"/>
                          <a:cs typeface="+mn-cs"/>
                        </a:rPr>
                        <a:t>Il «Chi fa cosa, come e quando» della SottoSezione 2.2) PERFORMANCE</a:t>
                      </a:r>
                      <a:endParaRPr lang="it-IT" sz="1200" i="0" baseline="0" dirty="0">
                        <a:solidFill>
                          <a:srgbClr val="2F5597"/>
                        </a:solidFill>
                        <a:effectLst/>
                        <a:latin typeface="Montserrat" pitchFamily="2" charset="77"/>
                        <a:ea typeface="Times New Roman" panose="02020603050405020304" pitchFamily="18" charset="0"/>
                        <a:cs typeface="Times New Roman" panose="02020603050405020304" pitchFamily="18" charset="0"/>
                      </a:endParaRPr>
                    </a:p>
                  </a:txBody>
                  <a:tcPr marL="41263" marR="41263" marT="63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it-IT"/>
                    </a:p>
                  </a:txBody>
                  <a:tcPr/>
                </a:tc>
                <a:tc>
                  <a:txBody>
                    <a:bodyPr/>
                    <a:lstStyle/>
                    <a:p>
                      <a:pPr algn="ctr">
                        <a:lnSpc>
                          <a:spcPct val="107000"/>
                        </a:lnSpc>
                      </a:pPr>
                      <a:r>
                        <a:rPr lang="it-IT" sz="1200" i="0" baseline="0" dirty="0">
                          <a:solidFill>
                            <a:srgbClr val="2F5597"/>
                          </a:solidFill>
                          <a:effectLst/>
                          <a:latin typeface="Montserrat" pitchFamily="2" charset="77"/>
                          <a:ea typeface="Times New Roman" panose="02020603050405020304" pitchFamily="18" charset="0"/>
                          <a:cs typeface="Times New Roman" panose="02020603050405020304" pitchFamily="18" charset="0"/>
                        </a:rPr>
                        <a:t>STANDARD MINIMI</a:t>
                      </a:r>
                    </a:p>
                  </a:txBody>
                  <a:tcPr marL="41263" marR="41263" marT="63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2262188838"/>
                  </a:ext>
                </a:extLst>
              </a:tr>
              <a:tr h="1331767">
                <a:tc>
                  <a:txBody>
                    <a:bodyPr/>
                    <a:lstStyle/>
                    <a:p>
                      <a:pPr algn="just">
                        <a:lnSpc>
                          <a:spcPct val="107000"/>
                        </a:lnSpc>
                      </a:pPr>
                      <a:r>
                        <a:rPr lang="it-IT" sz="1200" cap="small" baseline="0" dirty="0">
                          <a:solidFill>
                            <a:srgbClr val="FF0000"/>
                          </a:solidFill>
                          <a:effectLst/>
                          <a:latin typeface="Montserrat" pitchFamily="2" charset="77"/>
                        </a:rPr>
                        <a:t>1. struttura</a:t>
                      </a:r>
                      <a:endParaRPr lang="it-IT" sz="1200" baseline="0" dirty="0">
                        <a:solidFill>
                          <a:srgbClr val="FF0000"/>
                        </a:solidFill>
                        <a:effectLst/>
                        <a:latin typeface="Montserrat" pitchFamily="2" charset="77"/>
                        <a:ea typeface="Times New Roman" panose="02020603050405020304" pitchFamily="18" charset="0"/>
                        <a:cs typeface="Times New Roman" panose="02020603050405020304" pitchFamily="18" charset="0"/>
                      </a:endParaRPr>
                    </a:p>
                  </a:txBody>
                  <a:tcPr marL="41263" marR="41263" marT="634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342900" lvl="0" indent="-342900" algn="just">
                        <a:lnSpc>
                          <a:spcPct val="107000"/>
                        </a:lnSpc>
                        <a:buFont typeface="Symbol" pitchFamily="2" charset="2"/>
                        <a:buChar char=""/>
                      </a:pPr>
                      <a:r>
                        <a:rPr lang="it-IT" sz="1000" baseline="0" dirty="0">
                          <a:solidFill>
                            <a:srgbClr val="FF0000"/>
                          </a:solidFill>
                          <a:effectLst/>
                          <a:latin typeface="Montserrat" pitchFamily="2" charset="77"/>
                          <a:ea typeface="Times New Roman" panose="02020603050405020304" pitchFamily="18" charset="0"/>
                          <a:cs typeface="Times New Roman" panose="02020603050405020304" pitchFamily="18" charset="0"/>
                        </a:rPr>
                        <a:t>Con riferimento alla</a:t>
                      </a:r>
                      <a:r>
                        <a:rPr lang="it-IT" sz="1000" b="1" baseline="0" dirty="0">
                          <a:solidFill>
                            <a:srgbClr val="FF0000"/>
                          </a:solidFill>
                          <a:effectLst/>
                          <a:latin typeface="Montserrat" pitchFamily="2" charset="77"/>
                          <a:ea typeface="Times New Roman" panose="02020603050405020304" pitchFamily="18" charset="0"/>
                          <a:cs typeface="Times New Roman" panose="02020603050405020304" pitchFamily="18" charset="0"/>
                        </a:rPr>
                        <a:t> performance organizzativa</a:t>
                      </a:r>
                      <a:r>
                        <a:rPr lang="it-IT" sz="1000" baseline="0" dirty="0">
                          <a:solidFill>
                            <a:srgbClr val="FF0000"/>
                          </a:solidFill>
                          <a:effectLst/>
                          <a:latin typeface="Montserrat" pitchFamily="2" charset="77"/>
                          <a:ea typeface="Times New Roman" panose="02020603050405020304" pitchFamily="18" charset="0"/>
                          <a:cs typeface="Times New Roman" panose="02020603050405020304" pitchFamily="18" charset="0"/>
                        </a:rPr>
                        <a:t>, la SottoSezione è strutturabile in due parti:</a:t>
                      </a:r>
                    </a:p>
                    <a:p>
                      <a:pPr marL="342900" lvl="0" indent="20638" algn="just">
                        <a:lnSpc>
                          <a:spcPct val="107000"/>
                        </a:lnSpc>
                        <a:buFont typeface="Times New Roman" panose="02020603050405020304" pitchFamily="18" charset="0"/>
                        <a:buChar char="-"/>
                        <a:tabLst/>
                      </a:pPr>
                      <a:r>
                        <a:rPr lang="it-IT" sz="1000" baseline="0" dirty="0">
                          <a:solidFill>
                            <a:srgbClr val="FF0000"/>
                          </a:solidFill>
                          <a:effectLst/>
                          <a:latin typeface="Montserrat" pitchFamily="2" charset="77"/>
                          <a:ea typeface="Calibri" panose="020F0502020204030204" pitchFamily="34" charset="0"/>
                          <a:cs typeface="Times New Roman" panose="02020603050405020304" pitchFamily="18" charset="0"/>
                        </a:rPr>
                        <a:t>una PARTE </a:t>
                      </a:r>
                      <a:r>
                        <a:rPr lang="it-IT" sz="1000" i="1" baseline="0" dirty="0">
                          <a:solidFill>
                            <a:srgbClr val="FF0000"/>
                          </a:solidFill>
                          <a:effectLst/>
                          <a:latin typeface="Montserrat" pitchFamily="2" charset="77"/>
                          <a:ea typeface="Calibri" panose="020F0502020204030204" pitchFamily="34" charset="0"/>
                          <a:cs typeface="Times New Roman" panose="02020603050405020304" pitchFamily="18" charset="0"/>
                        </a:rPr>
                        <a:t>GENERALE</a:t>
                      </a:r>
                      <a:r>
                        <a:rPr lang="it-IT" sz="1000" baseline="0" dirty="0">
                          <a:solidFill>
                            <a:srgbClr val="FF0000"/>
                          </a:solidFill>
                          <a:effectLst/>
                          <a:latin typeface="Montserrat" pitchFamily="2" charset="77"/>
                          <a:ea typeface="Calibri" panose="020F0502020204030204" pitchFamily="34" charset="0"/>
                          <a:cs typeface="Times New Roman" panose="02020603050405020304" pitchFamily="18" charset="0"/>
                        </a:rPr>
                        <a:t>, utile ad attestare il rispetto degli adempimenti richiesti da norme e/o regolamenti e a programmare performance trasversali all’intera Amministrazione e non funzionali ad uno specifico Obiettivo di VP in particolare;</a:t>
                      </a:r>
                    </a:p>
                    <a:p>
                      <a:pPr marL="342900" lvl="0" indent="20638" algn="just">
                        <a:lnSpc>
                          <a:spcPct val="107000"/>
                        </a:lnSpc>
                        <a:buFont typeface="Times New Roman" panose="02020603050405020304" pitchFamily="18" charset="0"/>
                        <a:buChar char="-"/>
                        <a:tabLst/>
                      </a:pPr>
                      <a:r>
                        <a:rPr lang="it-IT" sz="1000" baseline="0" dirty="0">
                          <a:solidFill>
                            <a:srgbClr val="FF0000"/>
                          </a:solidFill>
                          <a:effectLst/>
                          <a:latin typeface="Montserrat" pitchFamily="2" charset="77"/>
                          <a:ea typeface="Calibri" panose="020F0502020204030204" pitchFamily="34" charset="0"/>
                          <a:cs typeface="Times New Roman" panose="02020603050405020304" pitchFamily="18" charset="0"/>
                        </a:rPr>
                        <a:t>una PARTE </a:t>
                      </a:r>
                      <a:r>
                        <a:rPr lang="it-IT" sz="1000" i="1" baseline="0" dirty="0">
                          <a:solidFill>
                            <a:srgbClr val="FF0000"/>
                          </a:solidFill>
                          <a:effectLst/>
                          <a:latin typeface="Montserrat" pitchFamily="2" charset="77"/>
                          <a:ea typeface="Calibri" panose="020F0502020204030204" pitchFamily="34" charset="0"/>
                          <a:cs typeface="Times New Roman" panose="02020603050405020304" pitchFamily="18" charset="0"/>
                        </a:rPr>
                        <a:t>FUNZIONALE</a:t>
                      </a:r>
                      <a:r>
                        <a:rPr lang="it-IT" sz="1000" baseline="0" dirty="0">
                          <a:solidFill>
                            <a:srgbClr val="FF0000"/>
                          </a:solidFill>
                          <a:effectLst/>
                          <a:latin typeface="Montserrat" pitchFamily="2" charset="77"/>
                          <a:ea typeface="Calibri" panose="020F0502020204030204" pitchFamily="34" charset="0"/>
                          <a:cs typeface="Times New Roman" panose="02020603050405020304" pitchFamily="18" charset="0"/>
                        </a:rPr>
                        <a:t>, comprendente obiettivi operativi e indicatori di performance organizzativa funzionali a specifici Obiettivi di VP</a:t>
                      </a:r>
                    </a:p>
                    <a:p>
                      <a:pPr marL="342900" lvl="0" indent="-342900" algn="just">
                        <a:lnSpc>
                          <a:spcPct val="107000"/>
                        </a:lnSpc>
                        <a:buFont typeface="Symbol" pitchFamily="2" charset="2"/>
                        <a:buChar char=""/>
                      </a:pPr>
                      <a:r>
                        <a:rPr lang="it-IT" sz="1000" baseline="0" dirty="0">
                          <a:solidFill>
                            <a:srgbClr val="FF0000"/>
                          </a:solidFill>
                          <a:effectLst/>
                          <a:latin typeface="Montserrat" pitchFamily="2" charset="77"/>
                          <a:ea typeface="Times New Roman" panose="02020603050405020304" pitchFamily="18" charset="0"/>
                          <a:cs typeface="Times New Roman" panose="02020603050405020304" pitchFamily="18" charset="0"/>
                        </a:rPr>
                        <a:t>Con riferimento alla</a:t>
                      </a:r>
                      <a:r>
                        <a:rPr lang="it-IT" sz="1000" b="1" baseline="0" dirty="0">
                          <a:solidFill>
                            <a:srgbClr val="FF0000"/>
                          </a:solidFill>
                          <a:effectLst/>
                          <a:latin typeface="Montserrat" pitchFamily="2" charset="77"/>
                          <a:ea typeface="Times New Roman" panose="02020603050405020304" pitchFamily="18" charset="0"/>
                          <a:cs typeface="Times New Roman" panose="02020603050405020304" pitchFamily="18" charset="0"/>
                        </a:rPr>
                        <a:t> performance individuale</a:t>
                      </a:r>
                      <a:r>
                        <a:rPr lang="it-IT" sz="1000" baseline="0" dirty="0">
                          <a:solidFill>
                            <a:srgbClr val="FF0000"/>
                          </a:solidFill>
                          <a:effectLst/>
                          <a:latin typeface="Montserrat" pitchFamily="2" charset="77"/>
                          <a:ea typeface="Times New Roman" panose="02020603050405020304" pitchFamily="18" charset="0"/>
                          <a:cs typeface="Times New Roman" panose="02020603050405020304" pitchFamily="18" charset="0"/>
                        </a:rPr>
                        <a:t>,</a:t>
                      </a:r>
                      <a:r>
                        <a:rPr lang="it-IT" sz="1000" b="1" baseline="0" dirty="0">
                          <a:solidFill>
                            <a:srgbClr val="FF0000"/>
                          </a:solidFill>
                          <a:effectLst/>
                          <a:latin typeface="Montserrat" pitchFamily="2" charset="77"/>
                          <a:ea typeface="Times New Roman" panose="02020603050405020304" pitchFamily="18" charset="0"/>
                          <a:cs typeface="Times New Roman" panose="02020603050405020304" pitchFamily="18" charset="0"/>
                        </a:rPr>
                        <a:t> </a:t>
                      </a:r>
                      <a:r>
                        <a:rPr lang="it-IT" sz="1000" baseline="0" dirty="0">
                          <a:solidFill>
                            <a:srgbClr val="FF0000"/>
                          </a:solidFill>
                          <a:effectLst/>
                          <a:latin typeface="Montserrat" pitchFamily="2" charset="77"/>
                          <a:ea typeface="Times New Roman" panose="02020603050405020304" pitchFamily="18" charset="0"/>
                          <a:cs typeface="Times New Roman" panose="02020603050405020304" pitchFamily="18" charset="0"/>
                        </a:rPr>
                        <a:t>la </a:t>
                      </a:r>
                      <a:r>
                        <a:rPr lang="it-IT" sz="1000" baseline="0" dirty="0" err="1">
                          <a:solidFill>
                            <a:srgbClr val="FF0000"/>
                          </a:solidFill>
                          <a:effectLst/>
                          <a:latin typeface="Montserrat" pitchFamily="2" charset="77"/>
                          <a:ea typeface="Times New Roman" panose="02020603050405020304" pitchFamily="18" charset="0"/>
                          <a:cs typeface="Times New Roman" panose="02020603050405020304" pitchFamily="18" charset="0"/>
                        </a:rPr>
                        <a:t>SottoSezione</a:t>
                      </a:r>
                      <a:r>
                        <a:rPr lang="it-IT" sz="1000" baseline="0" dirty="0">
                          <a:solidFill>
                            <a:srgbClr val="FF0000"/>
                          </a:solidFill>
                          <a:effectLst/>
                          <a:latin typeface="Montserrat" pitchFamily="2" charset="77"/>
                          <a:ea typeface="Times New Roman" panose="02020603050405020304" pitchFamily="18" charset="0"/>
                          <a:cs typeface="Times New Roman" panose="02020603050405020304" pitchFamily="18" charset="0"/>
                        </a:rPr>
                        <a:t> va predisposta solo nel caso in cui l’Amministrazione intenda programmare le performance individuali di risultato e comportamentali all’interno del PIAO. Le performance individuali possono essere programmate anche all’esterno del PIAO, ma comunque in modo direttamente funzionale alle performance organizzative (</a:t>
                      </a:r>
                      <a:r>
                        <a:rPr lang="it-IT" sz="1000" i="1" baseline="0" dirty="0">
                          <a:solidFill>
                            <a:srgbClr val="FF0000"/>
                          </a:solidFill>
                          <a:effectLst/>
                          <a:latin typeface="Montserrat" pitchFamily="2" charset="77"/>
                          <a:ea typeface="Times New Roman" panose="02020603050405020304" pitchFamily="18" charset="0"/>
                          <a:cs typeface="Times New Roman" panose="02020603050405020304" pitchFamily="18" charset="0"/>
                        </a:rPr>
                        <a:t>art. 6, </a:t>
                      </a:r>
                      <a:r>
                        <a:rPr lang="it-IT" sz="1000" i="1" baseline="0" dirty="0" err="1">
                          <a:solidFill>
                            <a:srgbClr val="FF0000"/>
                          </a:solidFill>
                          <a:effectLst/>
                          <a:latin typeface="Montserrat" pitchFamily="2" charset="77"/>
                          <a:ea typeface="Times New Roman" panose="02020603050405020304" pitchFamily="18" charset="0"/>
                          <a:cs typeface="Times New Roman" panose="02020603050405020304" pitchFamily="18" charset="0"/>
                        </a:rPr>
                        <a:t>d.l.</a:t>
                      </a:r>
                      <a:r>
                        <a:rPr lang="it-IT" sz="1000" i="1" baseline="0" dirty="0">
                          <a:solidFill>
                            <a:srgbClr val="FF0000"/>
                          </a:solidFill>
                          <a:effectLst/>
                          <a:latin typeface="Montserrat" pitchFamily="2" charset="77"/>
                          <a:ea typeface="Times New Roman" panose="02020603050405020304" pitchFamily="18" charset="0"/>
                          <a:cs typeface="Times New Roman" panose="02020603050405020304" pitchFamily="18" charset="0"/>
                        </a:rPr>
                        <a:t> 80/2021: l’amministrazione definisce il contributo della performance individuale ai risultati della performance organizzativa</a:t>
                      </a:r>
                      <a:r>
                        <a:rPr lang="it-IT" sz="1000" baseline="0" dirty="0">
                          <a:solidFill>
                            <a:srgbClr val="FF0000"/>
                          </a:solidFill>
                          <a:effectLst/>
                          <a:latin typeface="Montserrat" pitchFamily="2" charset="77"/>
                          <a:ea typeface="Times New Roman" panose="02020603050405020304" pitchFamily="18" charset="0"/>
                          <a:cs typeface="Times New Roman" panose="02020603050405020304" pitchFamily="18" charset="0"/>
                        </a:rPr>
                        <a:t>) e indirettamente funzionale al VP:</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marR="0" lvl="0" indent="0" algn="ctr" defTabSz="914400" rtl="0" eaLnBrk="1" fontAlgn="auto" latinLnBrk="0" hangingPunct="1">
                        <a:lnSpc>
                          <a:spcPct val="107000"/>
                        </a:lnSpc>
                        <a:spcBef>
                          <a:spcPts val="0"/>
                        </a:spcBef>
                        <a:spcAft>
                          <a:spcPts val="0"/>
                        </a:spcAft>
                        <a:buClrTx/>
                        <a:buSzTx/>
                        <a:buFont typeface="Times New Roman" panose="02020603050405020304" pitchFamily="18" charset="0"/>
                        <a:buNone/>
                        <a:tabLst/>
                        <a:defRPr/>
                      </a:pPr>
                      <a:r>
                        <a:rPr lang="it-IT" sz="1200" b="0" baseline="0" dirty="0">
                          <a:solidFill>
                            <a:srgbClr val="FF0000"/>
                          </a:solidFill>
                          <a:effectLst/>
                          <a:latin typeface="Montserrat" pitchFamily="2" charset="77"/>
                          <a:ea typeface="Calibri" panose="020F0502020204030204" pitchFamily="34" charset="0"/>
                          <a:cs typeface="Times New Roman" panose="02020603050405020304" pitchFamily="18" charset="0"/>
                        </a:rPr>
                        <a:t>NO</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12410123"/>
                  </a:ext>
                </a:extLst>
              </a:tr>
              <a:tr h="2282440">
                <a:tc>
                  <a:txBody>
                    <a:bodyPr/>
                    <a:lstStyle/>
                    <a:p>
                      <a:pPr algn="just">
                        <a:lnSpc>
                          <a:spcPct val="107000"/>
                        </a:lnSpc>
                      </a:pPr>
                      <a:r>
                        <a:rPr lang="it-IT" sz="1200" cap="small" baseline="0" dirty="0">
                          <a:solidFill>
                            <a:srgbClr val="2F5597"/>
                          </a:solidFill>
                          <a:effectLst/>
                          <a:latin typeface="Montserrat" pitchFamily="2" charset="77"/>
                        </a:rPr>
                        <a:t>2. contenuti</a:t>
                      </a:r>
                      <a:endParaRPr lang="it-IT" sz="1200" baseline="0" dirty="0">
                        <a:solidFill>
                          <a:srgbClr val="2F5597"/>
                        </a:solidFill>
                        <a:effectLst/>
                        <a:latin typeface="Montserrat" pitchFamily="2" charset="77"/>
                        <a:ea typeface="Times New Roman" panose="02020603050405020304" pitchFamily="18" charset="0"/>
                        <a:cs typeface="Times New Roman" panose="02020603050405020304" pitchFamily="18" charset="0"/>
                      </a:endParaRPr>
                    </a:p>
                  </a:txBody>
                  <a:tcPr marL="41263" marR="41263" marT="634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342900" lvl="0" indent="-342900" algn="just">
                        <a:lnSpc>
                          <a:spcPct val="107000"/>
                        </a:lnSpc>
                        <a:buFont typeface="Symbol" pitchFamily="2" charset="2"/>
                        <a:buChar char=""/>
                      </a:pPr>
                      <a:r>
                        <a:rPr lang="it-IT" sz="1000" baseline="0" dirty="0">
                          <a:solidFill>
                            <a:srgbClr val="002060"/>
                          </a:solidFill>
                          <a:effectLst/>
                          <a:latin typeface="Montserrat" pitchFamily="2" charset="77"/>
                          <a:ea typeface="Times New Roman" panose="02020603050405020304" pitchFamily="18" charset="0"/>
                          <a:cs typeface="Times New Roman" panose="02020603050405020304" pitchFamily="18" charset="0"/>
                        </a:rPr>
                        <a:t>Se un obiettivo operativo generale/</a:t>
                      </a:r>
                      <a:r>
                        <a:rPr lang="it-IT" sz="1000" baseline="0" dirty="0" err="1">
                          <a:solidFill>
                            <a:srgbClr val="002060"/>
                          </a:solidFill>
                          <a:effectLst/>
                          <a:latin typeface="Montserrat" pitchFamily="2" charset="77"/>
                          <a:ea typeface="Times New Roman" panose="02020603050405020304" pitchFamily="18" charset="0"/>
                          <a:cs typeface="Times New Roman" panose="02020603050405020304" pitchFamily="18" charset="0"/>
                        </a:rPr>
                        <a:t>adempimentale</a:t>
                      </a:r>
                      <a:r>
                        <a:rPr lang="it-IT" sz="1000" baseline="0" dirty="0">
                          <a:solidFill>
                            <a:srgbClr val="002060"/>
                          </a:solidFill>
                          <a:effectLst/>
                          <a:latin typeface="Montserrat" pitchFamily="2" charset="77"/>
                          <a:ea typeface="Times New Roman" panose="02020603050405020304" pitchFamily="18" charset="0"/>
                          <a:cs typeface="Times New Roman" panose="02020603050405020304" pitchFamily="18" charset="0"/>
                        </a:rPr>
                        <a:t>: i) </a:t>
                      </a:r>
                      <a:r>
                        <a:rPr lang="it-IT" sz="1000" baseline="0" dirty="0">
                          <a:solidFill>
                            <a:srgbClr val="002060"/>
                          </a:solidFill>
                          <a:effectLst/>
                          <a:latin typeface="Montserrat" pitchFamily="2" charset="77"/>
                          <a:ea typeface="Calibri" panose="020F0502020204030204" pitchFamily="34" charset="0"/>
                          <a:cs typeface="Times New Roman" panose="02020603050405020304" pitchFamily="18" charset="0"/>
                        </a:rPr>
                        <a:t>è comune a tutta l’Amministrazione, andrebbe inserito nella parte </a:t>
                      </a:r>
                      <a:r>
                        <a:rPr lang="it-IT" sz="1000" i="1" baseline="0" dirty="0">
                          <a:solidFill>
                            <a:srgbClr val="002060"/>
                          </a:solidFill>
                          <a:effectLst/>
                          <a:latin typeface="Montserrat" pitchFamily="2" charset="77"/>
                          <a:ea typeface="Calibri" panose="020F0502020204030204" pitchFamily="34" charset="0"/>
                          <a:cs typeface="Times New Roman" panose="02020603050405020304" pitchFamily="18" charset="0"/>
                        </a:rPr>
                        <a:t>generale</a:t>
                      </a:r>
                      <a:r>
                        <a:rPr lang="it-IT" sz="1000" baseline="0" dirty="0">
                          <a:solidFill>
                            <a:srgbClr val="002060"/>
                          </a:solidFill>
                          <a:effectLst/>
                          <a:latin typeface="Montserrat" pitchFamily="2" charset="77"/>
                          <a:ea typeface="Calibri" panose="020F0502020204030204" pitchFamily="34" charset="0"/>
                          <a:cs typeface="Times New Roman" panose="02020603050405020304" pitchFamily="18" charset="0"/>
                        </a:rPr>
                        <a:t> della SottoSezione 2.2); ii) è relativo ad una specifica area organizzativa, andrebbe inserito nella parte </a:t>
                      </a:r>
                      <a:r>
                        <a:rPr lang="it-IT" sz="1000" i="1" baseline="0" dirty="0">
                          <a:solidFill>
                            <a:srgbClr val="002060"/>
                          </a:solidFill>
                          <a:effectLst/>
                          <a:latin typeface="Montserrat" pitchFamily="2" charset="77"/>
                          <a:ea typeface="Calibri" panose="020F0502020204030204" pitchFamily="34" charset="0"/>
                          <a:cs typeface="Times New Roman" panose="02020603050405020304" pitchFamily="18" charset="0"/>
                        </a:rPr>
                        <a:t>funzionale</a:t>
                      </a:r>
                      <a:r>
                        <a:rPr lang="it-IT" sz="1000" baseline="0" dirty="0">
                          <a:solidFill>
                            <a:srgbClr val="002060"/>
                          </a:solidFill>
                          <a:effectLst/>
                          <a:latin typeface="Montserrat" pitchFamily="2" charset="77"/>
                          <a:ea typeface="Calibri" panose="020F0502020204030204" pitchFamily="34" charset="0"/>
                          <a:cs typeface="Times New Roman" panose="02020603050405020304" pitchFamily="18" charset="0"/>
                        </a:rPr>
                        <a:t>.</a:t>
                      </a:r>
                    </a:p>
                    <a:p>
                      <a:pPr marL="342900" lvl="0" indent="-342900" algn="just">
                        <a:lnSpc>
                          <a:spcPct val="107000"/>
                        </a:lnSpc>
                        <a:buFont typeface="Symbol" pitchFamily="2" charset="2"/>
                        <a:buChar char=""/>
                      </a:pPr>
                      <a:r>
                        <a:rPr lang="it-IT" sz="1000" baseline="0" dirty="0">
                          <a:solidFill>
                            <a:srgbClr val="002060"/>
                          </a:solidFill>
                          <a:effectLst/>
                          <a:latin typeface="Montserrat" pitchFamily="2" charset="77"/>
                          <a:ea typeface="Times New Roman" panose="02020603050405020304" pitchFamily="18" charset="0"/>
                          <a:cs typeface="Times New Roman" panose="02020603050405020304" pitchFamily="18" charset="0"/>
                        </a:rPr>
                        <a:t>La </a:t>
                      </a:r>
                      <a:r>
                        <a:rPr lang="it-IT" sz="1000" b="1" baseline="0" dirty="0">
                          <a:solidFill>
                            <a:srgbClr val="002060"/>
                          </a:solidFill>
                          <a:effectLst/>
                          <a:latin typeface="Montserrat" pitchFamily="2" charset="77"/>
                          <a:ea typeface="Times New Roman" panose="02020603050405020304" pitchFamily="18" charset="0"/>
                          <a:cs typeface="Times New Roman" panose="02020603050405020304" pitchFamily="18" charset="0"/>
                        </a:rPr>
                        <a:t>SottoSezione </a:t>
                      </a:r>
                      <a:r>
                        <a:rPr lang="it-IT" sz="1000" baseline="0" dirty="0">
                          <a:solidFill>
                            <a:srgbClr val="002060"/>
                          </a:solidFill>
                          <a:effectLst/>
                          <a:latin typeface="Montserrat" pitchFamily="2" charset="77"/>
                          <a:ea typeface="Times New Roman" panose="02020603050405020304" pitchFamily="18" charset="0"/>
                          <a:cs typeface="Times New Roman" panose="02020603050405020304" pitchFamily="18" charset="0"/>
                        </a:rPr>
                        <a:t>sulla</a:t>
                      </a:r>
                      <a:r>
                        <a:rPr lang="it-IT" sz="1000" b="1" baseline="0" dirty="0">
                          <a:solidFill>
                            <a:srgbClr val="002060"/>
                          </a:solidFill>
                          <a:effectLst/>
                          <a:latin typeface="Montserrat" pitchFamily="2" charset="77"/>
                          <a:ea typeface="Times New Roman" panose="02020603050405020304" pitchFamily="18" charset="0"/>
                          <a:cs typeface="Times New Roman" panose="02020603050405020304" pitchFamily="18" charset="0"/>
                        </a:rPr>
                        <a:t> performance organizzativa </a:t>
                      </a:r>
                      <a:r>
                        <a:rPr lang="it-IT" sz="1000" baseline="0" dirty="0">
                          <a:solidFill>
                            <a:srgbClr val="002060"/>
                          </a:solidFill>
                          <a:effectLst/>
                          <a:latin typeface="Montserrat" pitchFamily="2" charset="77"/>
                          <a:ea typeface="Times New Roman" panose="02020603050405020304" pitchFamily="18" charset="0"/>
                          <a:cs typeface="Times New Roman" panose="02020603050405020304" pitchFamily="18" charset="0"/>
                        </a:rPr>
                        <a:t>comprende contenuti diversi, rispondendo a precise funzioni informative</a:t>
                      </a:r>
                    </a:p>
                    <a:p>
                      <a:pPr marL="342900" lvl="0" indent="-65088" algn="just">
                        <a:lnSpc>
                          <a:spcPct val="107000"/>
                        </a:lnSpc>
                        <a:buFont typeface="Times New Roman" panose="02020603050405020304" pitchFamily="18" charset="0"/>
                        <a:buChar char="-"/>
                        <a:tabLst/>
                      </a:pPr>
                      <a:r>
                        <a:rPr lang="it-IT" sz="1000" baseline="0" dirty="0">
                          <a:solidFill>
                            <a:srgbClr val="002060"/>
                          </a:solidFill>
                          <a:effectLst/>
                          <a:latin typeface="Montserrat" pitchFamily="2" charset="77"/>
                          <a:ea typeface="Calibri" panose="020F0502020204030204" pitchFamily="34" charset="0"/>
                          <a:cs typeface="Times New Roman" panose="02020603050405020304" pitchFamily="18" charset="0"/>
                        </a:rPr>
                        <a:t>La PARTE </a:t>
                      </a:r>
                      <a:r>
                        <a:rPr lang="it-IT" sz="1000" i="1" baseline="0" dirty="0">
                          <a:solidFill>
                            <a:srgbClr val="002060"/>
                          </a:solidFill>
                          <a:effectLst/>
                          <a:latin typeface="Montserrat" pitchFamily="2" charset="77"/>
                          <a:ea typeface="Calibri" panose="020F0502020204030204" pitchFamily="34" charset="0"/>
                          <a:cs typeface="Times New Roman" panose="02020603050405020304" pitchFamily="18" charset="0"/>
                        </a:rPr>
                        <a:t>GENERALE</a:t>
                      </a:r>
                      <a:r>
                        <a:rPr lang="it-IT" sz="1000" baseline="0" dirty="0">
                          <a:solidFill>
                            <a:srgbClr val="002060"/>
                          </a:solidFill>
                          <a:effectLst/>
                          <a:latin typeface="Montserrat" pitchFamily="2" charset="77"/>
                          <a:ea typeface="Calibri" panose="020F0502020204030204" pitchFamily="34" charset="0"/>
                          <a:cs typeface="Times New Roman" panose="02020603050405020304" pitchFamily="18" charset="0"/>
                        </a:rPr>
                        <a:t> può contenere obiettivi operativi relativi a performance </a:t>
                      </a:r>
                      <a:r>
                        <a:rPr lang="it-IT" sz="1000" i="1" baseline="0" dirty="0">
                          <a:solidFill>
                            <a:srgbClr val="002060"/>
                          </a:solidFill>
                          <a:effectLst/>
                          <a:latin typeface="Montserrat" pitchFamily="2" charset="77"/>
                          <a:ea typeface="Calibri" panose="020F0502020204030204" pitchFamily="34" charset="0"/>
                          <a:cs typeface="Times New Roman" panose="02020603050405020304" pitchFamily="18" charset="0"/>
                        </a:rPr>
                        <a:t>generali</a:t>
                      </a:r>
                      <a:r>
                        <a:rPr lang="it-IT" sz="1000" baseline="0" dirty="0">
                          <a:solidFill>
                            <a:srgbClr val="002060"/>
                          </a:solidFill>
                          <a:effectLst/>
                          <a:latin typeface="Montserrat" pitchFamily="2" charset="77"/>
                          <a:ea typeface="Calibri" panose="020F0502020204030204" pitchFamily="34" charset="0"/>
                          <a:cs typeface="Times New Roman" panose="02020603050405020304" pitchFamily="18" charset="0"/>
                        </a:rPr>
                        <a:t> e/o </a:t>
                      </a:r>
                      <a:r>
                        <a:rPr lang="it-IT" sz="1000" i="1" baseline="0" dirty="0">
                          <a:solidFill>
                            <a:srgbClr val="002060"/>
                          </a:solidFill>
                          <a:effectLst/>
                          <a:latin typeface="Montserrat" pitchFamily="2" charset="77"/>
                          <a:ea typeface="Calibri" panose="020F0502020204030204" pitchFamily="34" charset="0"/>
                          <a:cs typeface="Times New Roman" panose="02020603050405020304" pitchFamily="18" charset="0"/>
                        </a:rPr>
                        <a:t>adempimentali</a:t>
                      </a:r>
                      <a:r>
                        <a:rPr lang="it-IT" sz="1000" baseline="0" dirty="0">
                          <a:solidFill>
                            <a:srgbClr val="002060"/>
                          </a:solidFill>
                          <a:effectLst/>
                          <a:latin typeface="Montserrat" pitchFamily="2" charset="77"/>
                          <a:ea typeface="Calibri" panose="020F0502020204030204" pitchFamily="34" charset="0"/>
                          <a:cs typeface="Times New Roman" panose="02020603050405020304" pitchFamily="18" charset="0"/>
                        </a:rPr>
                        <a:t> utili:</a:t>
                      </a:r>
                    </a:p>
                    <a:p>
                      <a:pPr marL="317500" lvl="0" indent="0" algn="just">
                        <a:lnSpc>
                          <a:spcPct val="107000"/>
                        </a:lnSpc>
                        <a:buFont typeface="Wingdings" pitchFamily="2" charset="2"/>
                        <a:buNone/>
                        <a:tabLst/>
                      </a:pPr>
                      <a:r>
                        <a:rPr lang="it-IT" sz="1000" baseline="0" dirty="0">
                          <a:solidFill>
                            <a:srgbClr val="002060"/>
                          </a:solidFill>
                          <a:effectLst/>
                          <a:latin typeface="Montserrat" pitchFamily="2" charset="77"/>
                          <a:ea typeface="Times New Roman" panose="02020603050405020304" pitchFamily="18" charset="0"/>
                          <a:cs typeface="Times New Roman" panose="02020603050405020304" pitchFamily="18" charset="0"/>
                        </a:rPr>
                        <a:t>ad introdurre </a:t>
                      </a:r>
                      <a:r>
                        <a:rPr lang="it-IT" sz="1000" b="1" baseline="0" dirty="0">
                          <a:solidFill>
                            <a:srgbClr val="002060"/>
                          </a:solidFill>
                          <a:effectLst/>
                          <a:latin typeface="Montserrat" pitchFamily="2" charset="77"/>
                          <a:ea typeface="Times New Roman" panose="02020603050405020304" pitchFamily="18" charset="0"/>
                          <a:cs typeface="Times New Roman" panose="02020603050405020304" pitchFamily="18" charset="0"/>
                        </a:rPr>
                        <a:t>novità diffuse</a:t>
                      </a:r>
                      <a:r>
                        <a:rPr lang="it-IT" sz="1000" baseline="0" dirty="0">
                          <a:solidFill>
                            <a:srgbClr val="002060"/>
                          </a:solidFill>
                          <a:effectLst/>
                          <a:latin typeface="Montserrat" pitchFamily="2" charset="77"/>
                          <a:ea typeface="Times New Roman" panose="02020603050405020304" pitchFamily="18" charset="0"/>
                          <a:cs typeface="Times New Roman" panose="02020603050405020304" pitchFamily="18" charset="0"/>
                        </a:rPr>
                        <a:t> nell’Amministrazione; ad introdurre </a:t>
                      </a:r>
                      <a:r>
                        <a:rPr lang="it-IT" sz="1000" b="1" baseline="0" dirty="0">
                          <a:solidFill>
                            <a:srgbClr val="002060"/>
                          </a:solidFill>
                          <a:effectLst/>
                          <a:latin typeface="Montserrat" pitchFamily="2" charset="77"/>
                          <a:ea typeface="Times New Roman" panose="02020603050405020304" pitchFamily="18" charset="0"/>
                          <a:cs typeface="Times New Roman" panose="02020603050405020304" pitchFamily="18" charset="0"/>
                        </a:rPr>
                        <a:t>miglioramenti organizzativi trasversali</a:t>
                      </a:r>
                      <a:r>
                        <a:rPr lang="it-IT" sz="1000" baseline="0" dirty="0">
                          <a:solidFill>
                            <a:srgbClr val="002060"/>
                          </a:solidFill>
                          <a:effectLst/>
                          <a:latin typeface="Montserrat" pitchFamily="2" charset="77"/>
                          <a:ea typeface="Times New Roman" panose="02020603050405020304" pitchFamily="18" charset="0"/>
                          <a:cs typeface="Times New Roman" panose="02020603050405020304" pitchFamily="18" charset="0"/>
                        </a:rPr>
                        <a:t> alle unità organizzative; a migliorare la </a:t>
                      </a:r>
                      <a:r>
                        <a:rPr lang="it-IT" sz="1000" b="1" baseline="0" dirty="0">
                          <a:solidFill>
                            <a:srgbClr val="002060"/>
                          </a:solidFill>
                          <a:effectLst/>
                          <a:latin typeface="Montserrat" pitchFamily="2" charset="77"/>
                          <a:ea typeface="Times New Roman" panose="02020603050405020304" pitchFamily="18" charset="0"/>
                          <a:cs typeface="Times New Roman" panose="02020603050405020304" pitchFamily="18" charset="0"/>
                        </a:rPr>
                        <a:t>performance di tutte le unità organizzative</a:t>
                      </a:r>
                      <a:r>
                        <a:rPr lang="it-IT" sz="1000" baseline="0" dirty="0">
                          <a:solidFill>
                            <a:srgbClr val="002060"/>
                          </a:solidFill>
                          <a:effectLst/>
                          <a:latin typeface="Montserrat" pitchFamily="2" charset="77"/>
                          <a:ea typeface="Times New Roman" panose="02020603050405020304" pitchFamily="18" charset="0"/>
                          <a:cs typeface="Times New Roman" panose="02020603050405020304" pitchFamily="18" charset="0"/>
                        </a:rPr>
                        <a:t>; a favorire </a:t>
                      </a:r>
                      <a:r>
                        <a:rPr lang="it-IT" sz="1000" b="1" baseline="0" dirty="0">
                          <a:solidFill>
                            <a:srgbClr val="002060"/>
                          </a:solidFill>
                          <a:effectLst/>
                          <a:latin typeface="Montserrat" pitchFamily="2" charset="77"/>
                          <a:ea typeface="Times New Roman" panose="02020603050405020304" pitchFamily="18" charset="0"/>
                          <a:cs typeface="Times New Roman" panose="02020603050405020304" pitchFamily="18" charset="0"/>
                        </a:rPr>
                        <a:t>comportamenti uniformi</a:t>
                      </a:r>
                      <a:r>
                        <a:rPr lang="it-IT" sz="1000" baseline="0" dirty="0">
                          <a:solidFill>
                            <a:srgbClr val="002060"/>
                          </a:solidFill>
                          <a:effectLst/>
                          <a:latin typeface="Montserrat" pitchFamily="2" charset="77"/>
                          <a:ea typeface="Times New Roman" panose="02020603050405020304" pitchFamily="18" charset="0"/>
                          <a:cs typeface="Times New Roman" panose="02020603050405020304" pitchFamily="18" charset="0"/>
                        </a:rPr>
                        <a:t> </a:t>
                      </a:r>
                      <a:r>
                        <a:rPr lang="it-IT" sz="1000" b="1" baseline="0" dirty="0">
                          <a:solidFill>
                            <a:srgbClr val="002060"/>
                          </a:solidFill>
                          <a:effectLst/>
                          <a:latin typeface="Montserrat" pitchFamily="2" charset="77"/>
                          <a:ea typeface="Times New Roman" panose="02020603050405020304" pitchFamily="18" charset="0"/>
                          <a:cs typeface="Times New Roman" panose="02020603050405020304" pitchFamily="18" charset="0"/>
                        </a:rPr>
                        <a:t>da parte di tutte le unità organizzative</a:t>
                      </a:r>
                      <a:r>
                        <a:rPr lang="it-IT" sz="1000" baseline="0" dirty="0">
                          <a:solidFill>
                            <a:srgbClr val="002060"/>
                          </a:solidFill>
                          <a:effectLst/>
                          <a:latin typeface="Montserrat" pitchFamily="2" charset="77"/>
                          <a:ea typeface="Times New Roman" panose="02020603050405020304" pitchFamily="18" charset="0"/>
                          <a:cs typeface="Times New Roman" panose="02020603050405020304" pitchFamily="18" charset="0"/>
                        </a:rPr>
                        <a:t>; a garantire il </a:t>
                      </a:r>
                      <a:r>
                        <a:rPr lang="it-IT" sz="1000" b="1" baseline="0" dirty="0">
                          <a:solidFill>
                            <a:srgbClr val="002060"/>
                          </a:solidFill>
                          <a:effectLst/>
                          <a:latin typeface="Montserrat" pitchFamily="2" charset="77"/>
                          <a:ea typeface="Times New Roman" panose="02020603050405020304" pitchFamily="18" charset="0"/>
                          <a:cs typeface="Times New Roman" panose="02020603050405020304" pitchFamily="18" charset="0"/>
                        </a:rPr>
                        <a:t>rispetto degli adempimenti</a:t>
                      </a:r>
                      <a:r>
                        <a:rPr lang="it-IT" sz="1000" baseline="0" dirty="0">
                          <a:solidFill>
                            <a:srgbClr val="002060"/>
                          </a:solidFill>
                          <a:effectLst/>
                          <a:latin typeface="Montserrat" pitchFamily="2" charset="77"/>
                          <a:ea typeface="Times New Roman" panose="02020603050405020304" pitchFamily="18" charset="0"/>
                          <a:cs typeface="Times New Roman" panose="02020603050405020304" pitchFamily="18" charset="0"/>
                        </a:rPr>
                        <a:t> </a:t>
                      </a:r>
                      <a:r>
                        <a:rPr lang="it-IT" sz="1000" b="1" baseline="0" dirty="0">
                          <a:solidFill>
                            <a:srgbClr val="002060"/>
                          </a:solidFill>
                          <a:effectLst/>
                          <a:latin typeface="Montserrat" pitchFamily="2" charset="77"/>
                          <a:ea typeface="Times New Roman" panose="02020603050405020304" pitchFamily="18" charset="0"/>
                          <a:cs typeface="Times New Roman" panose="02020603050405020304" pitchFamily="18" charset="0"/>
                        </a:rPr>
                        <a:t>da parte di tutte le unità organizzative</a:t>
                      </a:r>
                      <a:r>
                        <a:rPr lang="it-IT" sz="1000" baseline="0" dirty="0">
                          <a:solidFill>
                            <a:srgbClr val="002060"/>
                          </a:solidFill>
                          <a:effectLst/>
                          <a:latin typeface="Montserrat" pitchFamily="2" charset="77"/>
                          <a:ea typeface="Times New Roman" panose="02020603050405020304" pitchFamily="18" charset="0"/>
                          <a:cs typeface="Times New Roman" panose="02020603050405020304" pitchFamily="18" charset="0"/>
                        </a:rPr>
                        <a:t>; a favorire il rispetto degli obiettivi trasversali di </a:t>
                      </a:r>
                      <a:r>
                        <a:rPr lang="it-IT" sz="1000" b="1" baseline="0" dirty="0">
                          <a:solidFill>
                            <a:srgbClr val="002060"/>
                          </a:solidFill>
                          <a:effectLst/>
                          <a:latin typeface="Montserrat" pitchFamily="2" charset="77"/>
                          <a:ea typeface="Times New Roman" panose="02020603050405020304" pitchFamily="18" charset="0"/>
                          <a:cs typeface="Times New Roman" panose="02020603050405020304" pitchFamily="18" charset="0"/>
                        </a:rPr>
                        <a:t>semplificazione, accessibilità digitale, accessibilità fisica, pari opportunità</a:t>
                      </a:r>
                      <a:endParaRPr lang="it-IT" sz="1000" baseline="0" dirty="0">
                        <a:solidFill>
                          <a:srgbClr val="002060"/>
                        </a:solidFill>
                        <a:effectLst/>
                        <a:latin typeface="Montserrat" pitchFamily="2" charset="77"/>
                        <a:ea typeface="Times New Roman" panose="02020603050405020304" pitchFamily="18" charset="0"/>
                        <a:cs typeface="Times New Roman" panose="02020603050405020304" pitchFamily="18" charset="0"/>
                      </a:endParaRPr>
                    </a:p>
                    <a:p>
                      <a:pPr marL="342900" lvl="0" indent="-104775" algn="just">
                        <a:lnSpc>
                          <a:spcPct val="107000"/>
                        </a:lnSpc>
                        <a:buFont typeface="Times New Roman" panose="02020603050405020304" pitchFamily="18" charset="0"/>
                        <a:buChar char="-"/>
                        <a:tabLst/>
                      </a:pPr>
                      <a:r>
                        <a:rPr lang="it-IT" sz="1000" baseline="0" dirty="0">
                          <a:solidFill>
                            <a:srgbClr val="002060"/>
                          </a:solidFill>
                          <a:effectLst/>
                          <a:latin typeface="Montserrat" pitchFamily="2" charset="77"/>
                          <a:ea typeface="Calibri" panose="020F0502020204030204" pitchFamily="34" charset="0"/>
                          <a:cs typeface="Times New Roman" panose="02020603050405020304" pitchFamily="18" charset="0"/>
                        </a:rPr>
                        <a:t>La PARTE </a:t>
                      </a:r>
                      <a:r>
                        <a:rPr lang="it-IT" sz="1000" i="1" baseline="0" dirty="0">
                          <a:solidFill>
                            <a:srgbClr val="002060"/>
                          </a:solidFill>
                          <a:effectLst/>
                          <a:latin typeface="Montserrat" pitchFamily="2" charset="77"/>
                          <a:ea typeface="Calibri" panose="020F0502020204030204" pitchFamily="34" charset="0"/>
                          <a:cs typeface="Times New Roman" panose="02020603050405020304" pitchFamily="18" charset="0"/>
                        </a:rPr>
                        <a:t>FUNZIONALE</a:t>
                      </a:r>
                      <a:r>
                        <a:rPr lang="it-IT" sz="1000" baseline="0" dirty="0">
                          <a:solidFill>
                            <a:srgbClr val="002060"/>
                          </a:solidFill>
                          <a:effectLst/>
                          <a:latin typeface="Montserrat" pitchFamily="2" charset="77"/>
                          <a:ea typeface="Calibri" panose="020F0502020204030204" pitchFamily="34" charset="0"/>
                          <a:cs typeface="Times New Roman" panose="02020603050405020304" pitchFamily="18" charset="0"/>
                        </a:rPr>
                        <a:t> contiene, per ogni specifico Obiettivo di VP pianificato e connessa strategia attuativa:</a:t>
                      </a:r>
                    </a:p>
                    <a:p>
                      <a:pPr marL="242888" indent="173038" algn="just">
                        <a:lnSpc>
                          <a:spcPct val="107000"/>
                        </a:lnSpc>
                        <a:tabLst/>
                      </a:pPr>
                      <a:r>
                        <a:rPr lang="it-IT" sz="1000" baseline="0" dirty="0">
                          <a:solidFill>
                            <a:srgbClr val="002060"/>
                          </a:solidFill>
                          <a:effectLst/>
                          <a:latin typeface="Montserrat" pitchFamily="2" charset="77"/>
                          <a:ea typeface="Times New Roman" panose="02020603050405020304" pitchFamily="18" charset="0"/>
                          <a:cs typeface="Times New Roman" panose="02020603050405020304" pitchFamily="18" charset="0"/>
                        </a:rPr>
                        <a:t>a) l’</a:t>
                      </a:r>
                      <a:r>
                        <a:rPr lang="it-IT" sz="1000" b="1" baseline="0" dirty="0">
                          <a:solidFill>
                            <a:srgbClr val="002060"/>
                          </a:solidFill>
                          <a:effectLst/>
                          <a:latin typeface="Montserrat" pitchFamily="2" charset="77"/>
                          <a:ea typeface="Times New Roman" panose="02020603050405020304" pitchFamily="18" charset="0"/>
                          <a:cs typeface="Times New Roman" panose="02020603050405020304" pitchFamily="18" charset="0"/>
                        </a:rPr>
                        <a:t>Obiettivo operativo</a:t>
                      </a:r>
                      <a:r>
                        <a:rPr lang="it-IT" sz="1000" baseline="0" dirty="0">
                          <a:solidFill>
                            <a:srgbClr val="002060"/>
                          </a:solidFill>
                          <a:effectLst/>
                          <a:latin typeface="Montserrat" pitchFamily="2" charset="77"/>
                          <a:ea typeface="Times New Roman" panose="02020603050405020304" pitchFamily="18" charset="0"/>
                          <a:cs typeface="Times New Roman" panose="02020603050405020304" pitchFamily="18" charset="0"/>
                        </a:rPr>
                        <a:t> </a:t>
                      </a:r>
                      <a:r>
                        <a:rPr lang="it-IT" sz="1000" b="1" baseline="0" dirty="0">
                          <a:solidFill>
                            <a:srgbClr val="002060"/>
                          </a:solidFill>
                          <a:effectLst/>
                          <a:latin typeface="Montserrat" pitchFamily="2" charset="77"/>
                          <a:ea typeface="Times New Roman" panose="02020603050405020304" pitchFamily="18" charset="0"/>
                          <a:cs typeface="Times New Roman" panose="02020603050405020304" pitchFamily="18" charset="0"/>
                        </a:rPr>
                        <a:t>o di performance </a:t>
                      </a:r>
                      <a:r>
                        <a:rPr lang="it-IT" sz="1000" baseline="0" dirty="0">
                          <a:solidFill>
                            <a:srgbClr val="002060"/>
                          </a:solidFill>
                          <a:effectLst/>
                          <a:latin typeface="Montserrat" pitchFamily="2" charset="77"/>
                          <a:ea typeface="Times New Roman" panose="02020603050405020304" pitchFamily="18" charset="0"/>
                          <a:cs typeface="Times New Roman" panose="02020603050405020304" pitchFamily="18" charset="0"/>
                        </a:rPr>
                        <a:t>funzionale ad un solo OVP;</a:t>
                      </a:r>
                    </a:p>
                    <a:p>
                      <a:pPr marL="242888" indent="173038" algn="just">
                        <a:lnSpc>
                          <a:spcPct val="107000"/>
                        </a:lnSpc>
                        <a:tabLst/>
                      </a:pPr>
                      <a:r>
                        <a:rPr lang="it-IT" sz="1000" baseline="0" dirty="0">
                          <a:solidFill>
                            <a:srgbClr val="002060"/>
                          </a:solidFill>
                          <a:effectLst/>
                          <a:latin typeface="Montserrat" pitchFamily="2" charset="77"/>
                          <a:ea typeface="Times New Roman" panose="02020603050405020304" pitchFamily="18" charset="0"/>
                          <a:cs typeface="Times New Roman" panose="02020603050405020304" pitchFamily="18" charset="0"/>
                        </a:rPr>
                        <a:t>b) il </a:t>
                      </a:r>
                      <a:r>
                        <a:rPr lang="it-IT" sz="1000" b="1" baseline="0" dirty="0">
                          <a:solidFill>
                            <a:srgbClr val="002060"/>
                          </a:solidFill>
                          <a:effectLst/>
                          <a:latin typeface="Montserrat" pitchFamily="2" charset="77"/>
                          <a:ea typeface="Times New Roman" panose="02020603050405020304" pitchFamily="18" charset="0"/>
                          <a:cs typeface="Times New Roman" panose="02020603050405020304" pitchFamily="18" charset="0"/>
                        </a:rPr>
                        <a:t>Responsabile</a:t>
                      </a:r>
                      <a:r>
                        <a:rPr lang="it-IT" sz="1000" baseline="0" dirty="0">
                          <a:solidFill>
                            <a:srgbClr val="002060"/>
                          </a:solidFill>
                          <a:effectLst/>
                          <a:latin typeface="Montserrat" pitchFamily="2" charset="77"/>
                          <a:ea typeface="Times New Roman" panose="02020603050405020304" pitchFamily="18" charset="0"/>
                          <a:cs typeface="Times New Roman" panose="02020603050405020304" pitchFamily="18" charset="0"/>
                        </a:rPr>
                        <a:t> amministrativo;</a:t>
                      </a:r>
                    </a:p>
                    <a:p>
                      <a:pPr marL="242888" indent="173038" algn="just">
                        <a:lnSpc>
                          <a:spcPct val="107000"/>
                        </a:lnSpc>
                        <a:tabLst/>
                      </a:pPr>
                      <a:r>
                        <a:rPr lang="it-IT" sz="1000" baseline="0" dirty="0">
                          <a:solidFill>
                            <a:srgbClr val="002060"/>
                          </a:solidFill>
                          <a:effectLst/>
                          <a:latin typeface="Montserrat" pitchFamily="2" charset="77"/>
                          <a:ea typeface="Times New Roman" panose="02020603050405020304" pitchFamily="18" charset="0"/>
                          <a:cs typeface="Times New Roman" panose="02020603050405020304" pitchFamily="18" charset="0"/>
                        </a:rPr>
                        <a:t>c) gli </a:t>
                      </a:r>
                      <a:r>
                        <a:rPr lang="it-IT" sz="1000" b="1" baseline="0" dirty="0">
                          <a:solidFill>
                            <a:srgbClr val="002060"/>
                          </a:solidFill>
                          <a:effectLst/>
                          <a:latin typeface="Montserrat" pitchFamily="2" charset="77"/>
                          <a:ea typeface="Times New Roman" panose="02020603050405020304" pitchFamily="18" charset="0"/>
                          <a:cs typeface="Times New Roman" panose="02020603050405020304" pitchFamily="18" charset="0"/>
                        </a:rPr>
                        <a:t>Stakeholder</a:t>
                      </a:r>
                      <a:r>
                        <a:rPr lang="it-IT" sz="1000" baseline="0" dirty="0">
                          <a:solidFill>
                            <a:srgbClr val="002060"/>
                          </a:solidFill>
                          <a:effectLst/>
                          <a:latin typeface="Montserrat" pitchFamily="2" charset="77"/>
                          <a:ea typeface="Times New Roman" panose="02020603050405020304" pitchFamily="18" charset="0"/>
                          <a:cs typeface="Times New Roman" panose="02020603050405020304" pitchFamily="18" charset="0"/>
                        </a:rPr>
                        <a:t> interni ed esterni;</a:t>
                      </a:r>
                    </a:p>
                    <a:p>
                      <a:pPr marL="242888" indent="173038" algn="just">
                        <a:lnSpc>
                          <a:spcPct val="107000"/>
                        </a:lnSpc>
                        <a:tabLst/>
                      </a:pPr>
                      <a:r>
                        <a:rPr lang="it-IT" sz="1000" baseline="0" dirty="0">
                          <a:solidFill>
                            <a:srgbClr val="002060"/>
                          </a:solidFill>
                          <a:effectLst/>
                          <a:latin typeface="Montserrat" pitchFamily="2" charset="77"/>
                          <a:ea typeface="Times New Roman" panose="02020603050405020304" pitchFamily="18" charset="0"/>
                          <a:cs typeface="Times New Roman" panose="02020603050405020304" pitchFamily="18" charset="0"/>
                        </a:rPr>
                        <a:t>d) gli </a:t>
                      </a:r>
                      <a:r>
                        <a:rPr lang="it-IT" sz="1000" b="1" baseline="0" dirty="0">
                          <a:solidFill>
                            <a:srgbClr val="002060"/>
                          </a:solidFill>
                          <a:effectLst/>
                          <a:latin typeface="Montserrat" pitchFamily="2" charset="77"/>
                          <a:ea typeface="Times New Roman" panose="02020603050405020304" pitchFamily="18" charset="0"/>
                          <a:cs typeface="Times New Roman" panose="02020603050405020304" pitchFamily="18" charset="0"/>
                        </a:rPr>
                        <a:t>Indicatori di performance</a:t>
                      </a:r>
                      <a:r>
                        <a:rPr lang="it-IT" sz="1000" baseline="0" dirty="0">
                          <a:solidFill>
                            <a:srgbClr val="002060"/>
                          </a:solidFill>
                          <a:effectLst/>
                          <a:latin typeface="Montserrat" pitchFamily="2" charset="77"/>
                          <a:ea typeface="Times New Roman" panose="02020603050405020304" pitchFamily="18" charset="0"/>
                          <a:cs typeface="Times New Roman" panose="02020603050405020304" pitchFamily="18" charset="0"/>
                        </a:rPr>
                        <a:t> utilizzabili per misurare l’efficacia e l’efficienza attesa.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7000"/>
                        </a:lnSpc>
                        <a:spcBef>
                          <a:spcPts val="0"/>
                        </a:spcBef>
                        <a:spcAft>
                          <a:spcPts val="0"/>
                        </a:spcAft>
                        <a:buClrTx/>
                        <a:buSzTx/>
                        <a:buFont typeface="Symbol" pitchFamily="2" charset="2"/>
                        <a:buNone/>
                        <a:tabLst/>
                        <a:defRPr/>
                      </a:pPr>
                      <a:r>
                        <a:rPr lang="it-IT" sz="1200" b="0" kern="1200" baseline="0" dirty="0">
                          <a:solidFill>
                            <a:srgbClr val="002060"/>
                          </a:solidFill>
                          <a:effectLst/>
                          <a:latin typeface="Montserrat" pitchFamily="2" charset="77"/>
                          <a:ea typeface="Times New Roman" panose="02020603050405020304" pitchFamily="18" charset="0"/>
                          <a:cs typeface="Times New Roman" panose="02020603050405020304" pitchFamily="18" charset="0"/>
                        </a:rPr>
                        <a:t>Si vedano slide seguenti</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46597939"/>
                  </a:ext>
                </a:extLst>
              </a:tr>
              <a:tr h="1047956">
                <a:tc>
                  <a:txBody>
                    <a:bodyPr/>
                    <a:lstStyle/>
                    <a:p>
                      <a:pPr algn="just">
                        <a:lnSpc>
                          <a:spcPct val="107000"/>
                        </a:lnSpc>
                      </a:pPr>
                      <a:r>
                        <a:rPr lang="it-IT" sz="1200" cap="small" baseline="0" dirty="0">
                          <a:solidFill>
                            <a:srgbClr val="2F5597"/>
                          </a:solidFill>
                          <a:effectLst/>
                          <a:latin typeface="Montserrat" pitchFamily="2" charset="77"/>
                        </a:rPr>
                        <a:t>3. misurazione</a:t>
                      </a:r>
                      <a:endParaRPr lang="it-IT" sz="1200" baseline="0" dirty="0">
                        <a:solidFill>
                          <a:srgbClr val="2F5597"/>
                        </a:solidFill>
                        <a:effectLst/>
                        <a:latin typeface="Montserrat" pitchFamily="2" charset="77"/>
                        <a:ea typeface="Times New Roman" panose="02020603050405020304" pitchFamily="18" charset="0"/>
                        <a:cs typeface="Times New Roman" panose="02020603050405020304" pitchFamily="18" charset="0"/>
                      </a:endParaRPr>
                    </a:p>
                  </a:txBody>
                  <a:tcPr marL="41263" marR="41263" marT="634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342900" lvl="0" indent="-342900" algn="just">
                        <a:lnSpc>
                          <a:spcPct val="107000"/>
                        </a:lnSpc>
                        <a:buFont typeface="Symbol" pitchFamily="2" charset="2"/>
                        <a:buChar char=""/>
                      </a:pPr>
                      <a:r>
                        <a:rPr lang="it-IT" sz="1000" b="1" baseline="0" dirty="0">
                          <a:solidFill>
                            <a:srgbClr val="002060"/>
                          </a:solidFill>
                          <a:effectLst/>
                          <a:latin typeface="Montserrat" pitchFamily="2" charset="77"/>
                          <a:ea typeface="Times New Roman" panose="02020603050405020304" pitchFamily="18" charset="0"/>
                          <a:cs typeface="Times New Roman" panose="02020603050405020304" pitchFamily="18" charset="0"/>
                        </a:rPr>
                        <a:t>Per </a:t>
                      </a:r>
                      <a:r>
                        <a:rPr lang="it-IT" sz="1000" baseline="0" dirty="0">
                          <a:solidFill>
                            <a:srgbClr val="002060"/>
                          </a:solidFill>
                          <a:effectLst/>
                          <a:latin typeface="Montserrat" pitchFamily="2" charset="77"/>
                          <a:ea typeface="Times New Roman" panose="02020603050405020304" pitchFamily="18" charset="0"/>
                          <a:cs typeface="Times New Roman" panose="02020603050405020304" pitchFamily="18" charset="0"/>
                        </a:rPr>
                        <a:t>fotografare l’</a:t>
                      </a:r>
                      <a:r>
                        <a:rPr lang="it-IT" sz="1000" b="1" baseline="0" dirty="0">
                          <a:solidFill>
                            <a:srgbClr val="002060"/>
                          </a:solidFill>
                          <a:effectLst/>
                          <a:latin typeface="Montserrat" pitchFamily="2" charset="77"/>
                          <a:ea typeface="Times New Roman" panose="02020603050405020304" pitchFamily="18" charset="0"/>
                          <a:cs typeface="Times New Roman" panose="02020603050405020304" pitchFamily="18" charset="0"/>
                        </a:rPr>
                        <a:t>anagrafica </a:t>
                      </a:r>
                      <a:r>
                        <a:rPr lang="it-IT" sz="1000" baseline="0" dirty="0">
                          <a:solidFill>
                            <a:srgbClr val="002060"/>
                          </a:solidFill>
                          <a:effectLst/>
                          <a:latin typeface="Montserrat" pitchFamily="2" charset="77"/>
                          <a:ea typeface="Times New Roman" panose="02020603050405020304" pitchFamily="18" charset="0"/>
                          <a:cs typeface="Times New Roman" panose="02020603050405020304" pitchFamily="18" charset="0"/>
                        </a:rPr>
                        <a:t>degli indicatori di performance va definita la </a:t>
                      </a:r>
                      <a:r>
                        <a:rPr lang="it-IT" sz="1000" b="1" baseline="0" dirty="0">
                          <a:solidFill>
                            <a:srgbClr val="002060"/>
                          </a:solidFill>
                          <a:effectLst/>
                          <a:latin typeface="Montserrat" pitchFamily="2" charset="77"/>
                          <a:ea typeface="Times New Roman" panose="02020603050405020304" pitchFamily="18" charset="0"/>
                          <a:cs typeface="Times New Roman" panose="02020603050405020304" pitchFamily="18" charset="0"/>
                        </a:rPr>
                        <a:t>dimensione </a:t>
                      </a:r>
                      <a:r>
                        <a:rPr lang="it-IT" sz="1000" baseline="0" dirty="0">
                          <a:solidFill>
                            <a:srgbClr val="002060"/>
                          </a:solidFill>
                          <a:effectLst/>
                          <a:latin typeface="Montserrat" pitchFamily="2" charset="77"/>
                          <a:ea typeface="Times New Roman" panose="02020603050405020304" pitchFamily="18" charset="0"/>
                          <a:cs typeface="Times New Roman" panose="02020603050405020304" pitchFamily="18" charset="0"/>
                        </a:rPr>
                        <a:t>(</a:t>
                      </a:r>
                      <a:r>
                        <a:rPr lang="it-IT" sz="1000" i="1" baseline="0" dirty="0">
                          <a:solidFill>
                            <a:srgbClr val="002060"/>
                          </a:solidFill>
                          <a:effectLst/>
                          <a:latin typeface="Montserrat" pitchFamily="2" charset="77"/>
                          <a:ea typeface="Times New Roman" panose="02020603050405020304" pitchFamily="18" charset="0"/>
                          <a:cs typeface="Times New Roman" panose="02020603050405020304" pitchFamily="18" charset="0"/>
                        </a:rPr>
                        <a:t>efficacia o efficienza</a:t>
                      </a:r>
                      <a:r>
                        <a:rPr lang="it-IT" sz="1000" baseline="0" dirty="0">
                          <a:solidFill>
                            <a:srgbClr val="002060"/>
                          </a:solidFill>
                          <a:effectLst/>
                          <a:latin typeface="Montserrat" pitchFamily="2" charset="77"/>
                          <a:ea typeface="Times New Roman" panose="02020603050405020304" pitchFamily="18" charset="0"/>
                          <a:cs typeface="Times New Roman" panose="02020603050405020304" pitchFamily="18" charset="0"/>
                        </a:rPr>
                        <a:t>) e la </a:t>
                      </a:r>
                      <a:r>
                        <a:rPr lang="it-IT" sz="1000" b="1" baseline="0" dirty="0">
                          <a:solidFill>
                            <a:srgbClr val="002060"/>
                          </a:solidFill>
                          <a:effectLst/>
                          <a:latin typeface="Montserrat" pitchFamily="2" charset="77"/>
                          <a:ea typeface="Times New Roman" panose="02020603050405020304" pitchFamily="18" charset="0"/>
                          <a:cs typeface="Times New Roman" panose="02020603050405020304" pitchFamily="18" charset="0"/>
                        </a:rPr>
                        <a:t>sub-dimensione </a:t>
                      </a:r>
                      <a:r>
                        <a:rPr lang="it-IT" sz="1000" baseline="0" dirty="0">
                          <a:solidFill>
                            <a:srgbClr val="002060"/>
                          </a:solidFill>
                          <a:effectLst/>
                          <a:latin typeface="Montserrat" pitchFamily="2" charset="77"/>
                          <a:ea typeface="Times New Roman" panose="02020603050405020304" pitchFamily="18" charset="0"/>
                          <a:cs typeface="Times New Roman" panose="02020603050405020304" pitchFamily="18" charset="0"/>
                        </a:rPr>
                        <a:t>(</a:t>
                      </a:r>
                      <a:r>
                        <a:rPr lang="it-IT" sz="1000" i="1" baseline="0" dirty="0">
                          <a:solidFill>
                            <a:srgbClr val="002060"/>
                          </a:solidFill>
                          <a:effectLst/>
                          <a:latin typeface="Montserrat" pitchFamily="2" charset="77"/>
                          <a:ea typeface="Times New Roman" panose="02020603050405020304" pitchFamily="18" charset="0"/>
                          <a:cs typeface="Times New Roman" panose="02020603050405020304" pitchFamily="18" charset="0"/>
                        </a:rPr>
                        <a:t>efficacia quantitativa erogata o fruita, efficacia qualitativa erogata o percepita; o ancora efficienza finanziaria, gestionale, produttiva, temporale</a:t>
                      </a:r>
                      <a:r>
                        <a:rPr lang="it-IT" sz="1000" baseline="0" dirty="0">
                          <a:solidFill>
                            <a:srgbClr val="002060"/>
                          </a:solidFill>
                          <a:effectLst/>
                          <a:latin typeface="Montserrat" pitchFamily="2" charset="77"/>
                          <a:ea typeface="Times New Roman" panose="02020603050405020304" pitchFamily="18" charset="0"/>
                          <a:cs typeface="Times New Roman" panose="02020603050405020304" pitchFamily="18" charset="0"/>
                        </a:rPr>
                        <a:t>) ossia la tipologia di leva da utilizzare per creare VP, la </a:t>
                      </a:r>
                      <a:r>
                        <a:rPr lang="it-IT" sz="1000" b="1" baseline="0" dirty="0">
                          <a:solidFill>
                            <a:srgbClr val="002060"/>
                          </a:solidFill>
                          <a:effectLst/>
                          <a:latin typeface="Montserrat" pitchFamily="2" charset="77"/>
                          <a:ea typeface="Times New Roman" panose="02020603050405020304" pitchFamily="18" charset="0"/>
                          <a:cs typeface="Times New Roman" panose="02020603050405020304" pitchFamily="18" charset="0"/>
                        </a:rPr>
                        <a:t>formula</a:t>
                      </a:r>
                      <a:r>
                        <a:rPr lang="it-IT" sz="1000" baseline="0" dirty="0">
                          <a:solidFill>
                            <a:srgbClr val="002060"/>
                          </a:solidFill>
                          <a:effectLst/>
                          <a:latin typeface="Montserrat" pitchFamily="2" charset="77"/>
                          <a:ea typeface="Times New Roman" panose="02020603050405020304" pitchFamily="18" charset="0"/>
                          <a:cs typeface="Times New Roman" panose="02020603050405020304" pitchFamily="18" charset="0"/>
                        </a:rPr>
                        <a:t>, la </a:t>
                      </a:r>
                      <a:r>
                        <a:rPr lang="it-IT" sz="1000" b="1" baseline="0" dirty="0">
                          <a:solidFill>
                            <a:srgbClr val="002060"/>
                          </a:solidFill>
                          <a:effectLst/>
                          <a:latin typeface="Montserrat" pitchFamily="2" charset="77"/>
                          <a:ea typeface="Times New Roman" panose="02020603050405020304" pitchFamily="18" charset="0"/>
                          <a:cs typeface="Times New Roman" panose="02020603050405020304" pitchFamily="18" charset="0"/>
                        </a:rPr>
                        <a:t>polarità</a:t>
                      </a:r>
                      <a:r>
                        <a:rPr lang="it-IT" sz="1000" baseline="0" dirty="0">
                          <a:solidFill>
                            <a:srgbClr val="002060"/>
                          </a:solidFill>
                          <a:effectLst/>
                          <a:latin typeface="Montserrat" pitchFamily="2" charset="77"/>
                          <a:ea typeface="Times New Roman" panose="02020603050405020304" pitchFamily="18" charset="0"/>
                          <a:cs typeface="Times New Roman" panose="02020603050405020304" pitchFamily="18" charset="0"/>
                        </a:rPr>
                        <a:t>, la </a:t>
                      </a:r>
                      <a:r>
                        <a:rPr lang="it-IT" sz="1000" b="1" baseline="0" dirty="0">
                          <a:solidFill>
                            <a:srgbClr val="002060"/>
                          </a:solidFill>
                          <a:effectLst/>
                          <a:latin typeface="Montserrat" pitchFamily="2" charset="77"/>
                          <a:ea typeface="Times New Roman" panose="02020603050405020304" pitchFamily="18" charset="0"/>
                          <a:cs typeface="Times New Roman" panose="02020603050405020304" pitchFamily="18" charset="0"/>
                        </a:rPr>
                        <a:t>fonte dati</a:t>
                      </a:r>
                      <a:r>
                        <a:rPr lang="it-IT" sz="1000" baseline="0" dirty="0">
                          <a:solidFill>
                            <a:srgbClr val="002060"/>
                          </a:solidFill>
                          <a:effectLst/>
                          <a:latin typeface="Montserrat" pitchFamily="2" charset="77"/>
                          <a:ea typeface="Times New Roman" panose="02020603050405020304" pitchFamily="18" charset="0"/>
                          <a:cs typeface="Times New Roman" panose="02020603050405020304" pitchFamily="18" charset="0"/>
                        </a:rPr>
                        <a:t>.</a:t>
                      </a:r>
                    </a:p>
                    <a:p>
                      <a:pPr marL="342900" lvl="0" indent="-342900" algn="just">
                        <a:lnSpc>
                          <a:spcPct val="107000"/>
                        </a:lnSpc>
                        <a:buFont typeface="Symbol" pitchFamily="2" charset="2"/>
                        <a:buChar char=""/>
                      </a:pPr>
                      <a:r>
                        <a:rPr lang="it-IT" sz="1000" baseline="0" dirty="0">
                          <a:solidFill>
                            <a:srgbClr val="002060"/>
                          </a:solidFill>
                          <a:effectLst/>
                          <a:latin typeface="Montserrat" pitchFamily="2" charset="77"/>
                          <a:ea typeface="Times New Roman" panose="02020603050405020304" pitchFamily="18" charset="0"/>
                          <a:cs typeface="Times New Roman" panose="02020603050405020304" pitchFamily="18" charset="0"/>
                        </a:rPr>
                        <a:t>Per</a:t>
                      </a:r>
                      <a:r>
                        <a:rPr lang="it-IT" sz="1000" b="1" baseline="0" dirty="0">
                          <a:solidFill>
                            <a:srgbClr val="002060"/>
                          </a:solidFill>
                          <a:effectLst/>
                          <a:latin typeface="Montserrat" pitchFamily="2" charset="77"/>
                          <a:ea typeface="Times New Roman" panose="02020603050405020304" pitchFamily="18" charset="0"/>
                          <a:cs typeface="Times New Roman" panose="02020603050405020304" pitchFamily="18" charset="0"/>
                        </a:rPr>
                        <a:t> pianificare </a:t>
                      </a:r>
                      <a:r>
                        <a:rPr lang="it-IT" sz="1000" baseline="0" dirty="0">
                          <a:solidFill>
                            <a:srgbClr val="002060"/>
                          </a:solidFill>
                          <a:effectLst/>
                          <a:latin typeface="Montserrat" pitchFamily="2" charset="77"/>
                          <a:ea typeface="Times New Roman" panose="02020603050405020304" pitchFamily="18" charset="0"/>
                          <a:cs typeface="Times New Roman" panose="02020603050405020304" pitchFamily="18" charset="0"/>
                        </a:rPr>
                        <a:t>le performance attese vanno misurati la </a:t>
                      </a:r>
                      <a:r>
                        <a:rPr lang="it-IT" sz="1000" b="1" baseline="0" dirty="0">
                          <a:solidFill>
                            <a:srgbClr val="002060"/>
                          </a:solidFill>
                          <a:effectLst/>
                          <a:latin typeface="Montserrat" pitchFamily="2" charset="77"/>
                          <a:ea typeface="Times New Roman" panose="02020603050405020304" pitchFamily="18" charset="0"/>
                          <a:cs typeface="Times New Roman" panose="02020603050405020304" pitchFamily="18" charset="0"/>
                        </a:rPr>
                        <a:t>baseline e</a:t>
                      </a:r>
                      <a:r>
                        <a:rPr lang="it-IT" sz="1000" baseline="0" dirty="0">
                          <a:solidFill>
                            <a:srgbClr val="002060"/>
                          </a:solidFill>
                          <a:effectLst/>
                          <a:latin typeface="Montserrat" pitchFamily="2" charset="77"/>
                          <a:ea typeface="Times New Roman" panose="02020603050405020304" pitchFamily="18" charset="0"/>
                          <a:cs typeface="Times New Roman" panose="02020603050405020304" pitchFamily="18" charset="0"/>
                        </a:rPr>
                        <a:t> i </a:t>
                      </a:r>
                      <a:r>
                        <a:rPr lang="it-IT" sz="1000" b="1" baseline="0" dirty="0">
                          <a:solidFill>
                            <a:srgbClr val="002060"/>
                          </a:solidFill>
                          <a:effectLst/>
                          <a:latin typeface="Montserrat" pitchFamily="2" charset="77"/>
                          <a:ea typeface="Times New Roman" panose="02020603050405020304" pitchFamily="18" charset="0"/>
                          <a:cs typeface="Times New Roman" panose="02020603050405020304" pitchFamily="18" charset="0"/>
                        </a:rPr>
                        <a:t>target triennali</a:t>
                      </a:r>
                      <a:r>
                        <a:rPr lang="it-IT" sz="1000" baseline="0" dirty="0">
                          <a:solidFill>
                            <a:srgbClr val="002060"/>
                          </a:solidFill>
                          <a:effectLst/>
                          <a:latin typeface="Montserrat" pitchFamily="2" charset="77"/>
                          <a:ea typeface="Times New Roman" panose="02020603050405020304" pitchFamily="18" charset="0"/>
                          <a:cs typeface="Times New Roman" panose="02020603050405020304" pitchFamily="18" charset="0"/>
                        </a:rPr>
                        <a:t>.</a:t>
                      </a:r>
                    </a:p>
                    <a:p>
                      <a:pPr marL="342900" lvl="0" indent="-342900" algn="just">
                        <a:lnSpc>
                          <a:spcPct val="107000"/>
                        </a:lnSpc>
                        <a:buFont typeface="Symbol" pitchFamily="2" charset="2"/>
                        <a:buChar char=""/>
                      </a:pPr>
                      <a:r>
                        <a:rPr lang="it-IT" sz="1000" baseline="0" dirty="0">
                          <a:solidFill>
                            <a:srgbClr val="002060"/>
                          </a:solidFill>
                          <a:effectLst/>
                          <a:latin typeface="Montserrat" pitchFamily="2" charset="77"/>
                          <a:ea typeface="Times New Roman" panose="02020603050405020304" pitchFamily="18" charset="0"/>
                          <a:cs typeface="Times New Roman" panose="02020603050405020304" pitchFamily="18" charset="0"/>
                        </a:rPr>
                        <a:t>Per </a:t>
                      </a:r>
                      <a:r>
                        <a:rPr lang="it-IT" sz="1000" b="1" baseline="0" dirty="0">
                          <a:solidFill>
                            <a:srgbClr val="002060"/>
                          </a:solidFill>
                          <a:effectLst/>
                          <a:latin typeface="Montserrat" pitchFamily="2" charset="77"/>
                          <a:ea typeface="Times New Roman" panose="02020603050405020304" pitchFamily="18" charset="0"/>
                          <a:cs typeface="Times New Roman" panose="02020603050405020304" pitchFamily="18" charset="0"/>
                        </a:rPr>
                        <a:t>rendicontare</a:t>
                      </a:r>
                      <a:r>
                        <a:rPr lang="it-IT" sz="1000" baseline="0" dirty="0">
                          <a:solidFill>
                            <a:srgbClr val="002060"/>
                          </a:solidFill>
                          <a:effectLst/>
                          <a:latin typeface="Montserrat" pitchFamily="2" charset="77"/>
                          <a:ea typeface="Times New Roman" panose="02020603050405020304" pitchFamily="18" charset="0"/>
                          <a:cs typeface="Times New Roman" panose="02020603050405020304" pitchFamily="18" charset="0"/>
                        </a:rPr>
                        <a:t> le performance realizzate va misurato ogni </a:t>
                      </a:r>
                      <a:r>
                        <a:rPr lang="it-IT" sz="1000" b="1" baseline="0" dirty="0">
                          <a:solidFill>
                            <a:srgbClr val="002060"/>
                          </a:solidFill>
                          <a:effectLst/>
                          <a:latin typeface="Montserrat" pitchFamily="2" charset="77"/>
                          <a:ea typeface="Times New Roman" panose="02020603050405020304" pitchFamily="18" charset="0"/>
                          <a:cs typeface="Times New Roman" panose="02020603050405020304" pitchFamily="18" charset="0"/>
                        </a:rPr>
                        <a:t>risultato annuale</a:t>
                      </a:r>
                      <a:r>
                        <a:rPr lang="it-IT" sz="1000" baseline="0" dirty="0">
                          <a:solidFill>
                            <a:srgbClr val="002060"/>
                          </a:solidFill>
                          <a:effectLst/>
                          <a:latin typeface="Montserrat" pitchFamily="2" charset="77"/>
                          <a:ea typeface="Times New Roman" panose="02020603050405020304" pitchFamily="18" charset="0"/>
                          <a:cs typeface="Times New Roman" panose="02020603050405020304" pitchFamily="18" charset="0"/>
                        </a:rPr>
                        <a:t> conseguito. L’Amministrazione potrebbe quantificare l’eventuale </a:t>
                      </a:r>
                      <a:r>
                        <a:rPr lang="it-IT" sz="1000" b="1" baseline="0" dirty="0">
                          <a:solidFill>
                            <a:srgbClr val="002060"/>
                          </a:solidFill>
                          <a:effectLst/>
                          <a:latin typeface="Montserrat" pitchFamily="2" charset="77"/>
                          <a:ea typeface="Times New Roman" panose="02020603050405020304" pitchFamily="18" charset="0"/>
                          <a:cs typeface="Times New Roman" panose="02020603050405020304" pitchFamily="18" charset="0"/>
                        </a:rPr>
                        <a:t>scostamento del risultato rispetto al target</a:t>
                      </a:r>
                      <a:r>
                        <a:rPr lang="it-IT" sz="1000" baseline="0" dirty="0">
                          <a:solidFill>
                            <a:srgbClr val="002060"/>
                          </a:solidFill>
                          <a:effectLst/>
                          <a:latin typeface="Montserrat" pitchFamily="2" charset="77"/>
                          <a:ea typeface="Times New Roman" panose="02020603050405020304" pitchFamily="18" charset="0"/>
                          <a:cs typeface="Times New Roman" panose="02020603050405020304" pitchFamily="18" charset="0"/>
                        </a:rPr>
                        <a:t> e l’</a:t>
                      </a:r>
                      <a:r>
                        <a:rPr lang="it-IT" sz="1000" b="1" baseline="0" dirty="0">
                          <a:solidFill>
                            <a:srgbClr val="002060"/>
                          </a:solidFill>
                          <a:effectLst/>
                          <a:latin typeface="Montserrat" pitchFamily="2" charset="77"/>
                          <a:ea typeface="Times New Roman" panose="02020603050405020304" pitchFamily="18" charset="0"/>
                          <a:cs typeface="Times New Roman" panose="02020603050405020304" pitchFamily="18" charset="0"/>
                        </a:rPr>
                        <a:t>andamento</a:t>
                      </a:r>
                      <a:r>
                        <a:rPr lang="it-IT" sz="1000" baseline="0" dirty="0">
                          <a:solidFill>
                            <a:srgbClr val="002060"/>
                          </a:solidFill>
                          <a:effectLst/>
                          <a:latin typeface="Montserrat" pitchFamily="2" charset="77"/>
                          <a:ea typeface="Times New Roman" panose="02020603050405020304" pitchFamily="18" charset="0"/>
                          <a:cs typeface="Times New Roman" panose="02020603050405020304" pitchFamily="18" charset="0"/>
                        </a:rPr>
                        <a:t> </a:t>
                      </a:r>
                      <a:r>
                        <a:rPr lang="it-IT" sz="1000" b="1" baseline="0" dirty="0">
                          <a:solidFill>
                            <a:srgbClr val="002060"/>
                          </a:solidFill>
                          <a:effectLst/>
                          <a:latin typeface="Montserrat" pitchFamily="2" charset="77"/>
                          <a:ea typeface="Times New Roman" panose="02020603050405020304" pitchFamily="18" charset="0"/>
                          <a:cs typeface="Times New Roman" panose="02020603050405020304" pitchFamily="18" charset="0"/>
                        </a:rPr>
                        <a:t>rispetto alla baseline</a:t>
                      </a:r>
                      <a:r>
                        <a:rPr lang="it-IT" sz="1000" baseline="0" dirty="0">
                          <a:solidFill>
                            <a:srgbClr val="002060"/>
                          </a:solidFill>
                          <a:effectLst/>
                          <a:latin typeface="Montserrat" pitchFamily="2" charset="77"/>
                          <a:ea typeface="Times New Roman" panose="02020603050405020304" pitchFamily="18" charset="0"/>
                          <a:cs typeface="Times New Roman" panose="02020603050405020304" pitchFamily="18"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7000"/>
                        </a:lnSpc>
                        <a:spcBef>
                          <a:spcPts val="0"/>
                        </a:spcBef>
                        <a:spcAft>
                          <a:spcPts val="0"/>
                        </a:spcAft>
                        <a:buClrTx/>
                        <a:buSzTx/>
                        <a:buFont typeface="Symbol" pitchFamily="2" charset="2"/>
                        <a:buNone/>
                        <a:tabLst/>
                        <a:defRPr/>
                      </a:pPr>
                      <a:endParaRPr lang="it-IT" sz="1200" b="0" baseline="0" dirty="0">
                        <a:solidFill>
                          <a:srgbClr val="002060"/>
                        </a:solidFill>
                        <a:effectLst/>
                        <a:latin typeface="Montserrat" pitchFamily="2" charset="77"/>
                        <a:ea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 typeface="Symbol" pitchFamily="2" charset="2"/>
                        <a:buNone/>
                        <a:tabLst/>
                        <a:defRPr/>
                      </a:pPr>
                      <a:r>
                        <a:rPr lang="it-IT" sz="1200" b="0" baseline="0" dirty="0">
                          <a:solidFill>
                            <a:srgbClr val="002060"/>
                          </a:solidFill>
                          <a:effectLst/>
                          <a:latin typeface="Montserrat" pitchFamily="2" charset="77"/>
                          <a:ea typeface="Times New Roman" panose="02020603050405020304" pitchFamily="18" charset="0"/>
                          <a:cs typeface="Times New Roman" panose="02020603050405020304" pitchFamily="18" charset="0"/>
                        </a:rPr>
                        <a:t>Si vedano slide seguenti</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33639627"/>
                  </a:ext>
                </a:extLst>
              </a:tr>
              <a:tr h="493373">
                <a:tc>
                  <a:txBody>
                    <a:bodyPr/>
                    <a:lstStyle/>
                    <a:p>
                      <a:pPr algn="just">
                        <a:lnSpc>
                          <a:spcPct val="107000"/>
                        </a:lnSpc>
                      </a:pPr>
                      <a:r>
                        <a:rPr lang="it-IT" sz="1200" cap="small" baseline="0" dirty="0">
                          <a:solidFill>
                            <a:srgbClr val="FF0000"/>
                          </a:solidFill>
                          <a:effectLst/>
                          <a:latin typeface="Montserrat" pitchFamily="2" charset="77"/>
                        </a:rPr>
                        <a:t>4. forma</a:t>
                      </a:r>
                      <a:endParaRPr lang="it-IT" sz="1200" baseline="0" dirty="0">
                        <a:solidFill>
                          <a:srgbClr val="FF0000"/>
                        </a:solidFill>
                        <a:effectLst/>
                        <a:latin typeface="Montserrat" pitchFamily="2" charset="77"/>
                        <a:ea typeface="Times New Roman" panose="02020603050405020304" pitchFamily="18" charset="0"/>
                        <a:cs typeface="Times New Roman" panose="02020603050405020304" pitchFamily="18" charset="0"/>
                      </a:endParaRPr>
                    </a:p>
                  </a:txBody>
                  <a:tcPr marL="41263" marR="41263" marT="634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342900" lvl="0" indent="-342900" algn="just">
                        <a:lnSpc>
                          <a:spcPct val="107000"/>
                        </a:lnSpc>
                        <a:buFont typeface="Symbol" pitchFamily="2" charset="2"/>
                        <a:buChar char=""/>
                      </a:pPr>
                      <a:r>
                        <a:rPr lang="it-IT" sz="1000" baseline="0" dirty="0">
                          <a:solidFill>
                            <a:srgbClr val="FF0000"/>
                          </a:solidFill>
                          <a:effectLst/>
                          <a:latin typeface="Montserrat" pitchFamily="2" charset="77"/>
                          <a:ea typeface="Times New Roman" panose="02020603050405020304" pitchFamily="18" charset="0"/>
                          <a:cs typeface="Times New Roman" panose="02020603050405020304" pitchFamily="18" charset="0"/>
                        </a:rPr>
                        <a:t>Ogni parte va rappresentata in modo da semplificare la comunicazione dei contenuti:</a:t>
                      </a:r>
                    </a:p>
                    <a:p>
                      <a:pPr marL="342900" lvl="0" indent="-342900" algn="just">
                        <a:lnSpc>
                          <a:spcPct val="107000"/>
                        </a:lnSpc>
                        <a:buFont typeface="Times New Roman" panose="02020603050405020304" pitchFamily="18" charset="0"/>
                        <a:buChar char="-"/>
                      </a:pPr>
                      <a:r>
                        <a:rPr lang="it-IT" sz="1000" baseline="0" dirty="0">
                          <a:solidFill>
                            <a:srgbClr val="FF0000"/>
                          </a:solidFill>
                          <a:effectLst/>
                          <a:latin typeface="Montserrat" pitchFamily="2" charset="77"/>
                          <a:ea typeface="Calibri" panose="020F0502020204030204" pitchFamily="34" charset="0"/>
                          <a:cs typeface="Times New Roman" panose="02020603050405020304" pitchFamily="18" charset="0"/>
                        </a:rPr>
                        <a:t>per la </a:t>
                      </a:r>
                      <a:r>
                        <a:rPr lang="it-IT" sz="1000" b="1" baseline="0" dirty="0">
                          <a:solidFill>
                            <a:srgbClr val="FF0000"/>
                          </a:solidFill>
                          <a:effectLst/>
                          <a:latin typeface="Montserrat" pitchFamily="2" charset="77"/>
                          <a:ea typeface="Calibri" panose="020F0502020204030204" pitchFamily="34" charset="0"/>
                          <a:cs typeface="Times New Roman" panose="02020603050405020304" pitchFamily="18" charset="0"/>
                        </a:rPr>
                        <a:t>PARTE </a:t>
                      </a:r>
                      <a:r>
                        <a:rPr lang="it-IT" sz="1000" b="1" i="1" baseline="0" dirty="0">
                          <a:solidFill>
                            <a:srgbClr val="FF0000"/>
                          </a:solidFill>
                          <a:effectLst/>
                          <a:latin typeface="Montserrat" pitchFamily="2" charset="77"/>
                          <a:ea typeface="Calibri" panose="020F0502020204030204" pitchFamily="34" charset="0"/>
                          <a:cs typeface="Times New Roman" panose="02020603050405020304" pitchFamily="18" charset="0"/>
                        </a:rPr>
                        <a:t>GENERALE</a:t>
                      </a:r>
                      <a:r>
                        <a:rPr lang="it-IT" sz="1000" baseline="0" dirty="0">
                          <a:solidFill>
                            <a:srgbClr val="FF0000"/>
                          </a:solidFill>
                          <a:effectLst/>
                          <a:latin typeface="Montserrat" pitchFamily="2" charset="77"/>
                          <a:ea typeface="Calibri" panose="020F0502020204030204" pitchFamily="34" charset="0"/>
                          <a:cs typeface="Times New Roman" panose="02020603050405020304" pitchFamily="18" charset="0"/>
                        </a:rPr>
                        <a:t>, l’Amministrazione può ispirarsi ai criteri di selettività delle informazioni e semplificazione della comunicazione</a:t>
                      </a:r>
                    </a:p>
                    <a:p>
                      <a:pPr marL="342900" lvl="0" indent="-342900" algn="just">
                        <a:lnSpc>
                          <a:spcPct val="107000"/>
                        </a:lnSpc>
                        <a:buFont typeface="Times New Roman" panose="02020603050405020304" pitchFamily="18" charset="0"/>
                        <a:buChar char="-"/>
                      </a:pPr>
                      <a:r>
                        <a:rPr lang="it-IT" sz="1000" baseline="0" dirty="0">
                          <a:solidFill>
                            <a:srgbClr val="FF0000"/>
                          </a:solidFill>
                          <a:effectLst/>
                          <a:latin typeface="Montserrat" pitchFamily="2" charset="77"/>
                          <a:ea typeface="Calibri" panose="020F0502020204030204" pitchFamily="34" charset="0"/>
                          <a:cs typeface="Times New Roman" panose="02020603050405020304" pitchFamily="18" charset="0"/>
                        </a:rPr>
                        <a:t>per la </a:t>
                      </a:r>
                      <a:r>
                        <a:rPr lang="it-IT" sz="1000" b="1" baseline="0" dirty="0">
                          <a:solidFill>
                            <a:srgbClr val="FF0000"/>
                          </a:solidFill>
                          <a:effectLst/>
                          <a:latin typeface="Montserrat" pitchFamily="2" charset="77"/>
                          <a:ea typeface="Calibri" panose="020F0502020204030204" pitchFamily="34" charset="0"/>
                          <a:cs typeface="Times New Roman" panose="02020603050405020304" pitchFamily="18" charset="0"/>
                        </a:rPr>
                        <a:t>PARTE </a:t>
                      </a:r>
                      <a:r>
                        <a:rPr lang="it-IT" sz="1000" b="1" i="1" baseline="0" dirty="0">
                          <a:solidFill>
                            <a:srgbClr val="FF0000"/>
                          </a:solidFill>
                          <a:effectLst/>
                          <a:latin typeface="Montserrat" pitchFamily="2" charset="77"/>
                          <a:ea typeface="Calibri" panose="020F0502020204030204" pitchFamily="34" charset="0"/>
                          <a:cs typeface="Times New Roman" panose="02020603050405020304" pitchFamily="18" charset="0"/>
                        </a:rPr>
                        <a:t>FUNZIONALE</a:t>
                      </a:r>
                      <a:r>
                        <a:rPr lang="it-IT" sz="1000" baseline="0" dirty="0">
                          <a:solidFill>
                            <a:srgbClr val="FF0000"/>
                          </a:solidFill>
                          <a:effectLst/>
                          <a:latin typeface="Montserrat" pitchFamily="2" charset="77"/>
                          <a:ea typeface="Calibri" panose="020F0502020204030204" pitchFamily="34" charset="0"/>
                          <a:cs typeface="Times New Roman" panose="02020603050405020304" pitchFamily="18" charset="0"/>
                        </a:rPr>
                        <a:t>, l’Amministrazione può utilizzare il format proposto al termine della SottoSezione in oggetto.</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lvl="0" indent="0" algn="ctr">
                        <a:lnSpc>
                          <a:spcPct val="107000"/>
                        </a:lnSpc>
                        <a:buFont typeface="Times New Roman" panose="02020603050405020304" pitchFamily="18" charset="0"/>
                        <a:buNone/>
                      </a:pPr>
                      <a:r>
                        <a:rPr lang="it-IT" sz="1200" b="0" baseline="0" dirty="0">
                          <a:solidFill>
                            <a:srgbClr val="FF0000"/>
                          </a:solidFill>
                          <a:effectLst/>
                          <a:latin typeface="Montserrat" pitchFamily="2" charset="77"/>
                          <a:ea typeface="Calibri" panose="020F0502020204030204" pitchFamily="34" charset="0"/>
                          <a:cs typeface="Times New Roman" panose="02020603050405020304" pitchFamily="18" charset="0"/>
                        </a:rPr>
                        <a:t>NO</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33723824"/>
                  </a:ext>
                </a:extLst>
              </a:tr>
              <a:tr h="721963">
                <a:tc>
                  <a:txBody>
                    <a:bodyPr/>
                    <a:lstStyle/>
                    <a:p>
                      <a:pPr algn="just">
                        <a:lnSpc>
                          <a:spcPct val="107000"/>
                        </a:lnSpc>
                      </a:pPr>
                      <a:r>
                        <a:rPr lang="it-IT" sz="1200" cap="small" baseline="0" dirty="0">
                          <a:solidFill>
                            <a:srgbClr val="FF0000"/>
                          </a:solidFill>
                          <a:effectLst/>
                          <a:latin typeface="Montserrat" pitchFamily="2" charset="77"/>
                        </a:rPr>
                        <a:t>5. modalità</a:t>
                      </a:r>
                      <a:endParaRPr lang="it-IT" sz="1200" baseline="0" dirty="0">
                        <a:solidFill>
                          <a:srgbClr val="FF0000"/>
                        </a:solidFill>
                        <a:effectLst/>
                        <a:latin typeface="Montserrat" pitchFamily="2" charset="77"/>
                        <a:ea typeface="Times New Roman" panose="02020603050405020304" pitchFamily="18" charset="0"/>
                        <a:cs typeface="Times New Roman" panose="02020603050405020304" pitchFamily="18" charset="0"/>
                      </a:endParaRPr>
                    </a:p>
                  </a:txBody>
                  <a:tcPr marL="41263" marR="41263" marT="634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just">
                        <a:lnSpc>
                          <a:spcPct val="107000"/>
                        </a:lnSpc>
                      </a:pPr>
                      <a:r>
                        <a:rPr lang="it-IT" sz="1000" kern="1200" dirty="0">
                          <a:solidFill>
                            <a:srgbClr val="FF0000"/>
                          </a:solidFill>
                          <a:effectLst/>
                          <a:latin typeface="Montserrat" pitchFamily="2" charset="77"/>
                          <a:ea typeface="+mn-ea"/>
                          <a:cs typeface="+mn-cs"/>
                        </a:rPr>
                        <a:t>La SottoSezione 2.2) del PIAO viene predisposta dalla struttura incaricata del coordinamento del PIAO seguendo le indicazioni di processo delle Linee Guida (FASE 4): si suggerisce di predisporre la prima bozza entro 2 mesi prima di approvare il PIAO (ENTRO GENNAIO).</a:t>
                      </a:r>
                    </a:p>
                    <a:p>
                      <a:pPr algn="just">
                        <a:lnSpc>
                          <a:spcPct val="107000"/>
                        </a:lnSpc>
                      </a:pPr>
                      <a:r>
                        <a:rPr lang="it-IT" sz="1000" kern="1200" dirty="0">
                          <a:solidFill>
                            <a:srgbClr val="FF0000"/>
                          </a:solidFill>
                          <a:effectLst/>
                          <a:latin typeface="Montserrat" pitchFamily="2" charset="77"/>
                          <a:ea typeface="+mn-ea"/>
                          <a:cs typeface="+mn-cs"/>
                        </a:rPr>
                        <a:t>La SottoSezione 2.2) del REPORT viene predisposta dalla struttura incaricata del coordinamento, entro 2 mesi prima di approvare il REPORT, seguendo le indicazioni di processo delle Linee Guida (FASE 6).</a:t>
                      </a:r>
                      <a:r>
                        <a:rPr lang="it-IT" sz="1000" dirty="0">
                          <a:solidFill>
                            <a:srgbClr val="FF0000"/>
                          </a:solidFill>
                          <a:effectLst/>
                          <a:latin typeface="Montserrat" pitchFamily="2" charset="77"/>
                        </a:rPr>
                        <a:t> </a:t>
                      </a:r>
                      <a:endParaRPr lang="it-IT" sz="1000" baseline="0" dirty="0">
                        <a:solidFill>
                          <a:srgbClr val="FF0000"/>
                        </a:solidFill>
                        <a:effectLst/>
                        <a:latin typeface="Montserrat" pitchFamily="2" charset="77"/>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it-IT" sz="1200" b="0" baseline="0" dirty="0">
                          <a:solidFill>
                            <a:srgbClr val="FF0000"/>
                          </a:solidFill>
                          <a:effectLst/>
                          <a:latin typeface="Montserrat" pitchFamily="2" charset="77"/>
                          <a:ea typeface="Calibri" panose="020F0502020204030204" pitchFamily="34" charset="0"/>
                          <a:cs typeface="Times New Roman" panose="02020603050405020304" pitchFamily="18" charset="0"/>
                        </a:rPr>
                        <a:t>NO</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1785737"/>
                  </a:ext>
                </a:extLst>
              </a:tr>
            </a:tbl>
          </a:graphicData>
        </a:graphic>
      </p:graphicFrame>
      <p:sp>
        <p:nvSpPr>
          <p:cNvPr id="8" name="Rettangolo 7">
            <a:extLst>
              <a:ext uri="{FF2B5EF4-FFF2-40B4-BE49-F238E27FC236}">
                <a16:creationId xmlns:a16="http://schemas.microsoft.com/office/drawing/2014/main" id="{9187D6F1-1B89-CB44-70FD-5510980FF73E}"/>
              </a:ext>
            </a:extLst>
          </p:cNvPr>
          <p:cNvSpPr/>
          <p:nvPr/>
        </p:nvSpPr>
        <p:spPr>
          <a:xfrm>
            <a:off x="0" y="-24349"/>
            <a:ext cx="12192000" cy="531246"/>
          </a:xfrm>
          <a:prstGeom prst="rect">
            <a:avLst/>
          </a:prstGeom>
          <a:solidFill>
            <a:srgbClr val="00A3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b="1" dirty="0">
                <a:latin typeface="Montserrat" panose="00000500000000000000" pitchFamily="2" charset="0"/>
              </a:rPr>
              <a:t>Programmazione della Performance Individuale nel PIAO</a:t>
            </a:r>
          </a:p>
        </p:txBody>
      </p:sp>
      <p:sp>
        <p:nvSpPr>
          <p:cNvPr id="9" name="Rettangolo 8">
            <a:extLst>
              <a:ext uri="{FF2B5EF4-FFF2-40B4-BE49-F238E27FC236}">
                <a16:creationId xmlns:a16="http://schemas.microsoft.com/office/drawing/2014/main" id="{E3D5C9C8-8FF5-E043-0C31-C8912DD77CBD}"/>
              </a:ext>
            </a:extLst>
          </p:cNvPr>
          <p:cNvSpPr/>
          <p:nvPr/>
        </p:nvSpPr>
        <p:spPr>
          <a:xfrm>
            <a:off x="1257300" y="1619250"/>
            <a:ext cx="9744075" cy="676275"/>
          </a:xfrm>
          <a:prstGeom prst="rect">
            <a:avLst/>
          </a:prstGeom>
          <a:noFill/>
          <a:ln w="57150">
            <a:solidFill>
              <a:srgbClr val="2F559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786994454"/>
      </p:ext>
    </p:extLst>
  </p:cSld>
  <p:clrMapOvr>
    <a:masterClrMapping/>
  </p:clrMapOvr>
  <mc:AlternateContent xmlns:mc="http://schemas.openxmlformats.org/markup-compatibility/2006" xmlns:p14="http://schemas.microsoft.com/office/powerpoint/2010/main">
    <mc:Choice Requires="p14">
      <p:transition spd="slow" p14:dur="2000" advTm="502274"/>
    </mc:Choice>
    <mc:Fallback xmlns="">
      <p:transition spd="slow" advTm="50227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a:extLst>
              <a:ext uri="{FF2B5EF4-FFF2-40B4-BE49-F238E27FC236}">
                <a16:creationId xmlns:a16="http://schemas.microsoft.com/office/drawing/2014/main" id="{8A98A9B7-37B5-67D3-4F82-2C1CD6D7E416}"/>
              </a:ext>
            </a:extLst>
          </p:cNvPr>
          <p:cNvSpPr>
            <a:spLocks noGrp="1"/>
          </p:cNvSpPr>
          <p:nvPr>
            <p:ph idx="1"/>
          </p:nvPr>
        </p:nvSpPr>
        <p:spPr>
          <a:xfrm>
            <a:off x="288236" y="1678329"/>
            <a:ext cx="5671930" cy="2764462"/>
          </a:xfrm>
        </p:spPr>
        <p:txBody>
          <a:bodyPr/>
          <a:lstStyle/>
          <a:p>
            <a:pPr marL="0" indent="0">
              <a:buNone/>
            </a:pPr>
            <a:r>
              <a:rPr lang="it-IT" b="1" dirty="0" err="1">
                <a:solidFill>
                  <a:schemeClr val="bg1"/>
                </a:solidFill>
                <a:latin typeface="Titillium Web SemiBold" pitchFamily="2" charset="77"/>
              </a:rPr>
              <a:t>CEntro</a:t>
            </a:r>
            <a:r>
              <a:rPr lang="it-IT" b="1" dirty="0">
                <a:solidFill>
                  <a:schemeClr val="bg1"/>
                </a:solidFill>
                <a:latin typeface="Titillium Web SemiBold" pitchFamily="2" charset="77"/>
              </a:rPr>
              <a:t> di Ricerca sul </a:t>
            </a:r>
            <a:r>
              <a:rPr lang="it-IT" b="1" dirty="0" err="1">
                <a:solidFill>
                  <a:schemeClr val="bg1"/>
                </a:solidFill>
                <a:latin typeface="Titillium Web SemiBold" pitchFamily="2" charset="77"/>
              </a:rPr>
              <a:t>VAlore</a:t>
            </a:r>
            <a:r>
              <a:rPr lang="it-IT" b="1" dirty="0">
                <a:solidFill>
                  <a:schemeClr val="bg1"/>
                </a:solidFill>
                <a:latin typeface="Titillium Web SemiBold" pitchFamily="2" charset="77"/>
              </a:rPr>
              <a:t> Pubblico (CERVAP)</a:t>
            </a:r>
          </a:p>
          <a:p>
            <a:pPr marL="0" indent="0">
              <a:buNone/>
            </a:pPr>
            <a:r>
              <a:rPr lang="it-IT" dirty="0">
                <a:solidFill>
                  <a:schemeClr val="bg1"/>
                </a:solidFill>
                <a:latin typeface="Titillium Web ExtraLight" pitchFamily="2" charset="77"/>
              </a:rPr>
              <a:t>Dipartimento di Economia e Management</a:t>
            </a:r>
          </a:p>
          <a:p>
            <a:pPr marL="0" indent="0">
              <a:buNone/>
            </a:pPr>
            <a:r>
              <a:rPr lang="it-IT" dirty="0">
                <a:solidFill>
                  <a:schemeClr val="bg1"/>
                </a:solidFill>
                <a:latin typeface="Titillium Web ExtraLight" pitchFamily="2" charset="77"/>
              </a:rPr>
              <a:t>Università degli Studi di Ferrara</a:t>
            </a:r>
          </a:p>
          <a:p>
            <a:pPr marL="0" indent="0">
              <a:buNone/>
            </a:pPr>
            <a:r>
              <a:rPr lang="it-IT" dirty="0">
                <a:solidFill>
                  <a:schemeClr val="bg1"/>
                </a:solidFill>
                <a:latin typeface="Titillium Web ExtraLight" pitchFamily="2" charset="77"/>
              </a:rPr>
              <a:t>Via </a:t>
            </a:r>
            <a:r>
              <a:rPr lang="it-IT" dirty="0" err="1">
                <a:solidFill>
                  <a:schemeClr val="bg1"/>
                </a:solidFill>
                <a:latin typeface="Titillium Web ExtraLight" pitchFamily="2" charset="77"/>
              </a:rPr>
              <a:t>Voltapaletto</a:t>
            </a:r>
            <a:r>
              <a:rPr lang="it-IT" dirty="0">
                <a:solidFill>
                  <a:schemeClr val="bg1"/>
                </a:solidFill>
                <a:latin typeface="Titillium Web ExtraLight" pitchFamily="2" charset="77"/>
              </a:rPr>
              <a:t>, 11</a:t>
            </a:r>
          </a:p>
          <a:p>
            <a:pPr marL="0" indent="0">
              <a:buNone/>
            </a:pPr>
            <a:r>
              <a:rPr lang="it-IT" dirty="0">
                <a:solidFill>
                  <a:schemeClr val="bg1"/>
                </a:solidFill>
                <a:latin typeface="Titillium Web ExtraLight" pitchFamily="2" charset="77"/>
              </a:rPr>
              <a:t>44121 Ferrara</a:t>
            </a:r>
          </a:p>
          <a:p>
            <a:pPr marL="0" indent="0">
              <a:buNone/>
            </a:pPr>
            <a:r>
              <a:rPr lang="it-IT" dirty="0">
                <a:solidFill>
                  <a:schemeClr val="bg1"/>
                </a:solidFill>
                <a:latin typeface="Titillium Web ExtraLight" pitchFamily="2" charset="77"/>
              </a:rPr>
              <a:t>cervap@unife.it</a:t>
            </a:r>
          </a:p>
          <a:p>
            <a:pPr marL="0" indent="0">
              <a:buNone/>
            </a:pPr>
            <a:r>
              <a:rPr lang="it-IT" dirty="0">
                <a:solidFill>
                  <a:schemeClr val="bg1"/>
                </a:solidFill>
                <a:latin typeface="Titillium Web ExtraLight" pitchFamily="2" charset="77"/>
              </a:rPr>
              <a:t>www.valorepubblico.com</a:t>
            </a:r>
          </a:p>
          <a:p>
            <a:pPr marL="0" indent="0">
              <a:buNone/>
            </a:pPr>
            <a:endParaRPr lang="it-IT" dirty="0">
              <a:solidFill>
                <a:schemeClr val="bg1"/>
              </a:solidFill>
            </a:endParaRPr>
          </a:p>
          <a:p>
            <a:pPr marL="0" indent="0">
              <a:buNone/>
            </a:pPr>
            <a:endParaRPr lang="it-IT" dirty="0">
              <a:solidFill>
                <a:schemeClr val="bg1"/>
              </a:solidFill>
            </a:endParaRPr>
          </a:p>
        </p:txBody>
      </p:sp>
      <p:pic>
        <p:nvPicPr>
          <p:cNvPr id="13" name="Immagine 12" descr="Immagine che contiene logo, Carattere, simbolo, Elementi grafici&#10;&#10;Il contenuto generato dall'IA potrebbe non essere corretto.">
            <a:hlinkClick r:id="rId2"/>
            <a:extLst>
              <a:ext uri="{FF2B5EF4-FFF2-40B4-BE49-F238E27FC236}">
                <a16:creationId xmlns:a16="http://schemas.microsoft.com/office/drawing/2014/main" id="{DABB536D-2828-554F-E1BE-2B97B1F6D65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0497" y="3429000"/>
            <a:ext cx="241300" cy="241300"/>
          </a:xfrm>
          <a:prstGeom prst="rect">
            <a:avLst/>
          </a:prstGeom>
        </p:spPr>
      </p:pic>
      <p:pic>
        <p:nvPicPr>
          <p:cNvPr id="15" name="Immagine 14" descr="Immagine che contiene logo, simbolo, Rettangolo, Elementi grafici&#10;&#10;Il contenuto generato dall'IA potrebbe non essere corretto.">
            <a:hlinkClick r:id="rId4"/>
            <a:extLst>
              <a:ext uri="{FF2B5EF4-FFF2-40B4-BE49-F238E27FC236}">
                <a16:creationId xmlns:a16="http://schemas.microsoft.com/office/drawing/2014/main" id="{04EF7612-F2F6-B453-B521-611D5A2EA67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62815" y="3429000"/>
            <a:ext cx="241300" cy="241300"/>
          </a:xfrm>
          <a:prstGeom prst="rect">
            <a:avLst/>
          </a:prstGeom>
        </p:spPr>
      </p:pic>
      <p:pic>
        <p:nvPicPr>
          <p:cNvPr id="19" name="Immagine 18" descr="Immagine che contiene testo, Carattere, Elementi grafici, logo&#10;&#10;Il contenuto generato dall'IA potrebbe non essere corretto.">
            <a:extLst>
              <a:ext uri="{FF2B5EF4-FFF2-40B4-BE49-F238E27FC236}">
                <a16:creationId xmlns:a16="http://schemas.microsoft.com/office/drawing/2014/main" id="{C599B676-2A4A-F944-E7F9-C9A05BD87AA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70498" y="544005"/>
            <a:ext cx="2129014" cy="848953"/>
          </a:xfrm>
          <a:prstGeom prst="rect">
            <a:avLst/>
          </a:prstGeom>
        </p:spPr>
      </p:pic>
    </p:spTree>
    <p:extLst>
      <p:ext uri="{BB962C8B-B14F-4D97-AF65-F5344CB8AC3E}">
        <p14:creationId xmlns:p14="http://schemas.microsoft.com/office/powerpoint/2010/main" val="925326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095DD9-90D6-00AB-48FB-0945944E6C12}"/>
            </a:ext>
          </a:extLst>
        </p:cNvPr>
        <p:cNvGrpSpPr/>
        <p:nvPr/>
      </p:nvGrpSpPr>
      <p:grpSpPr>
        <a:xfrm>
          <a:off x="0" y="0"/>
          <a:ext cx="0" cy="0"/>
          <a:chOff x="0" y="0"/>
          <a:chExt cx="0" cy="0"/>
        </a:xfrm>
      </p:grpSpPr>
      <p:sp>
        <p:nvSpPr>
          <p:cNvPr id="3" name="Rettangolo 2">
            <a:extLst>
              <a:ext uri="{FF2B5EF4-FFF2-40B4-BE49-F238E27FC236}">
                <a16:creationId xmlns:a16="http://schemas.microsoft.com/office/drawing/2014/main" id="{31A92323-F5F5-6E52-0C36-4447570C6D6D}"/>
              </a:ext>
            </a:extLst>
          </p:cNvPr>
          <p:cNvSpPr/>
          <p:nvPr/>
        </p:nvSpPr>
        <p:spPr>
          <a:xfrm>
            <a:off x="0" y="-24349"/>
            <a:ext cx="12192000" cy="531246"/>
          </a:xfrm>
          <a:prstGeom prst="rect">
            <a:avLst/>
          </a:prstGeom>
          <a:solidFill>
            <a:srgbClr val="00A3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000" b="1" dirty="0">
                <a:latin typeface="Montserrat" panose="00000500000000000000" pitchFamily="2" charset="0"/>
              </a:rPr>
              <a:t>Finalità del progetto</a:t>
            </a:r>
          </a:p>
        </p:txBody>
      </p:sp>
      <p:sp>
        <p:nvSpPr>
          <p:cNvPr id="5" name="CasellaDiTesto 4">
            <a:extLst>
              <a:ext uri="{FF2B5EF4-FFF2-40B4-BE49-F238E27FC236}">
                <a16:creationId xmlns:a16="http://schemas.microsoft.com/office/drawing/2014/main" id="{BB3B514A-7EEA-FE79-D795-8BC8C635C6FF}"/>
              </a:ext>
            </a:extLst>
          </p:cNvPr>
          <p:cNvSpPr txBox="1"/>
          <p:nvPr/>
        </p:nvSpPr>
        <p:spPr>
          <a:xfrm>
            <a:off x="0" y="515773"/>
            <a:ext cx="12192000" cy="5666423"/>
          </a:xfrm>
          <a:prstGeom prst="rect">
            <a:avLst/>
          </a:prstGeom>
          <a:noFill/>
        </p:spPr>
        <p:txBody>
          <a:bodyPr wrap="square">
            <a:spAutoFit/>
          </a:bodyPr>
          <a:lstStyle/>
          <a:p>
            <a:pPr algn="just">
              <a:lnSpc>
                <a:spcPct val="150000"/>
              </a:lnSpc>
            </a:pPr>
            <a:r>
              <a:rPr lang="it-IT" sz="1350" b="1" dirty="0">
                <a:solidFill>
                  <a:schemeClr val="bg1">
                    <a:lumMod val="75000"/>
                  </a:schemeClr>
                </a:solidFill>
                <a:latin typeface="Montserrat" panose="00000500000000000000" pitchFamily="2" charset="0"/>
                <a:cs typeface="Arial"/>
                <a:sym typeface="Arial"/>
              </a:rPr>
              <a:t>F1. </a:t>
            </a:r>
            <a:r>
              <a:rPr lang="it-IT" sz="1350" dirty="0">
                <a:solidFill>
                  <a:schemeClr val="bg1">
                    <a:lumMod val="75000"/>
                  </a:schemeClr>
                </a:solidFill>
                <a:latin typeface="Montserrat" panose="00000500000000000000" pitchFamily="2" charset="0"/>
                <a:cs typeface="Arial"/>
                <a:sym typeface="Arial"/>
              </a:rPr>
              <a:t>Semplificare e contestualizzare i contenuti del PIAO, onde ottenere comprensibilità e chiarezza delle finalità e accessibilità per i fruitori: il processo si dovrà realizzare anche attraverso la produzione di una </a:t>
            </a:r>
            <a:r>
              <a:rPr lang="it-IT" sz="1350" b="1" dirty="0">
                <a:solidFill>
                  <a:schemeClr val="bg1">
                    <a:lumMod val="75000"/>
                  </a:schemeClr>
                </a:solidFill>
                <a:latin typeface="Montserrat" panose="00000500000000000000" pitchFamily="2" charset="0"/>
                <a:cs typeface="Arial"/>
                <a:sym typeface="Arial"/>
              </a:rPr>
              <a:t>“matrice di sintesi” </a:t>
            </a:r>
            <a:r>
              <a:rPr lang="it-IT" sz="1350" dirty="0">
                <a:solidFill>
                  <a:schemeClr val="bg1">
                    <a:lumMod val="75000"/>
                  </a:schemeClr>
                </a:solidFill>
                <a:latin typeface="Montserrat" panose="00000500000000000000" pitchFamily="2" charset="0"/>
                <a:cs typeface="Arial"/>
                <a:sym typeface="Arial"/>
              </a:rPr>
              <a:t>delle Linee Guida e del Manuale Operativo per le Province sul PIAO del Dipartimento della Funzione Pubblica (DFP) che indichi gli standard minimi per predisporre un PIAO di qualità</a:t>
            </a:r>
          </a:p>
          <a:p>
            <a:pPr algn="just">
              <a:lnSpc>
                <a:spcPct val="150000"/>
              </a:lnSpc>
            </a:pPr>
            <a:r>
              <a:rPr lang="it-IT" sz="1350" b="1" dirty="0">
                <a:solidFill>
                  <a:schemeClr val="bg1">
                    <a:lumMod val="85000"/>
                  </a:schemeClr>
                </a:solidFill>
                <a:latin typeface="Montserrat" panose="00000500000000000000" pitchFamily="2" charset="0"/>
                <a:cs typeface="Arial"/>
                <a:sym typeface="Arial"/>
              </a:rPr>
              <a:t>F2. </a:t>
            </a:r>
            <a:r>
              <a:rPr lang="it-IT" sz="1350" dirty="0">
                <a:solidFill>
                  <a:schemeClr val="bg1">
                    <a:lumMod val="85000"/>
                  </a:schemeClr>
                </a:solidFill>
                <a:latin typeface="Montserrat" panose="00000500000000000000" pitchFamily="2" charset="0"/>
                <a:cs typeface="Arial"/>
                <a:sym typeface="Arial"/>
              </a:rPr>
              <a:t>Analizzare e contestualizzare il concetto di </a:t>
            </a:r>
            <a:r>
              <a:rPr lang="it-IT" sz="1350" b="1" dirty="0">
                <a:solidFill>
                  <a:schemeClr val="bg1">
                    <a:lumMod val="85000"/>
                  </a:schemeClr>
                </a:solidFill>
                <a:latin typeface="Montserrat" panose="00000500000000000000" pitchFamily="2" charset="0"/>
                <a:cs typeface="Arial"/>
                <a:sym typeface="Arial"/>
              </a:rPr>
              <a:t>“Valore Pubblico Territoriale” </a:t>
            </a:r>
            <a:r>
              <a:rPr lang="it-IT" sz="1350" dirty="0">
                <a:solidFill>
                  <a:schemeClr val="bg1">
                    <a:lumMod val="85000"/>
                  </a:schemeClr>
                </a:solidFill>
                <a:latin typeface="Montserrat" panose="00000500000000000000" pitchFamily="2" charset="0"/>
                <a:cs typeface="Arial"/>
                <a:sym typeface="Arial"/>
              </a:rPr>
              <a:t>e proporre </a:t>
            </a:r>
            <a:r>
              <a:rPr lang="it-IT" sz="1350" b="1" dirty="0">
                <a:solidFill>
                  <a:schemeClr val="bg1">
                    <a:lumMod val="85000"/>
                  </a:schemeClr>
                </a:solidFill>
                <a:latin typeface="Montserrat" panose="00000500000000000000" pitchFamily="2" charset="0"/>
                <a:cs typeface="Arial"/>
                <a:sym typeface="Arial"/>
              </a:rPr>
              <a:t>Obiettivi di Valore Pubblico Territoriale (OVPT) </a:t>
            </a:r>
            <a:r>
              <a:rPr lang="it-IT" sz="1350" dirty="0">
                <a:solidFill>
                  <a:schemeClr val="bg1">
                    <a:lumMod val="85000"/>
                  </a:schemeClr>
                </a:solidFill>
                <a:latin typeface="Montserrat" panose="00000500000000000000" pitchFamily="2" charset="0"/>
                <a:cs typeface="Arial"/>
                <a:sym typeface="Arial"/>
              </a:rPr>
              <a:t>trasversali alle Province, soprattutto in relazione alla propensione agli investimenti e al rafforzamento della dotazione infrastrutturale del territorio e dell’amministrazione provinciale, nonché ai servizi di assistenza per i Comuni di minore dimensione (es. SUA e CUC); proporre, inoltre, una </a:t>
            </a:r>
            <a:r>
              <a:rPr lang="it-IT" sz="1350" b="1" i="1" dirty="0">
                <a:solidFill>
                  <a:schemeClr val="bg1">
                    <a:lumMod val="85000"/>
                  </a:schemeClr>
                </a:solidFill>
                <a:latin typeface="Montserrat" panose="00000500000000000000" pitchFamily="2" charset="0"/>
                <a:cs typeface="Arial"/>
                <a:sym typeface="Arial"/>
              </a:rPr>
              <a:t>tassonomia degli Obiettivi per tutti i livelli programmatici, tra cui le strategie di digitalizzazione</a:t>
            </a:r>
            <a:r>
              <a:rPr lang="it-IT" sz="1350" dirty="0">
                <a:solidFill>
                  <a:schemeClr val="bg1">
                    <a:lumMod val="85000"/>
                  </a:schemeClr>
                </a:solidFill>
                <a:latin typeface="Montserrat" panose="00000500000000000000" pitchFamily="2" charset="0"/>
                <a:cs typeface="Arial"/>
                <a:sym typeface="Arial"/>
              </a:rPr>
              <a:t> delle Province secondo le indicazioni contenute anche nello strumento n. 8 del Piano Triennale per l’Informatica nella PA 2024-2026.</a:t>
            </a:r>
          </a:p>
          <a:p>
            <a:pPr algn="just">
              <a:lnSpc>
                <a:spcPct val="150000"/>
              </a:lnSpc>
            </a:pPr>
            <a:r>
              <a:rPr lang="it-IT" sz="1350" b="1" dirty="0">
                <a:solidFill>
                  <a:schemeClr val="bg1">
                    <a:lumMod val="85000"/>
                  </a:schemeClr>
                </a:solidFill>
                <a:latin typeface="Montserrat" panose="00000500000000000000" pitchFamily="2" charset="0"/>
                <a:cs typeface="Arial"/>
                <a:sym typeface="Arial"/>
              </a:rPr>
              <a:t>F3. </a:t>
            </a:r>
            <a:r>
              <a:rPr lang="it-IT" sz="1350" dirty="0">
                <a:solidFill>
                  <a:schemeClr val="bg1">
                    <a:lumMod val="85000"/>
                  </a:schemeClr>
                </a:solidFill>
                <a:latin typeface="Montserrat" panose="00000500000000000000" pitchFamily="2" charset="0"/>
                <a:cs typeface="Arial"/>
                <a:sym typeface="Arial"/>
              </a:rPr>
              <a:t>Proporre un sistema di </a:t>
            </a:r>
            <a:r>
              <a:rPr lang="it-IT" sz="1350" b="1" dirty="0">
                <a:solidFill>
                  <a:schemeClr val="bg1">
                    <a:lumMod val="85000"/>
                  </a:schemeClr>
                </a:solidFill>
                <a:latin typeface="Montserrat" panose="00000500000000000000" pitchFamily="2" charset="0"/>
                <a:cs typeface="Arial"/>
                <a:sym typeface="Arial"/>
              </a:rPr>
              <a:t>indicatori</a:t>
            </a:r>
            <a:r>
              <a:rPr lang="it-IT" sz="1350" dirty="0">
                <a:solidFill>
                  <a:schemeClr val="bg1">
                    <a:lumMod val="85000"/>
                  </a:schemeClr>
                </a:solidFill>
                <a:latin typeface="Montserrat" panose="00000500000000000000" pitchFamily="2" charset="0"/>
                <a:cs typeface="Arial"/>
                <a:sym typeface="Arial"/>
              </a:rPr>
              <a:t>, da associare agli Obiettivi di cui al punto precedente e da predisporre secondo la metodologia e la tassonomia previste dal Manuale Operativo PIAO del DFP per le Province, in linea con le funzioni fondamentali della Provincia, che siano leggibili per i portatori di interesse.</a:t>
            </a:r>
          </a:p>
          <a:p>
            <a:pPr algn="just">
              <a:lnSpc>
                <a:spcPct val="150000"/>
              </a:lnSpc>
            </a:pPr>
            <a:r>
              <a:rPr lang="it-IT" sz="1350" b="1" dirty="0">
                <a:solidFill>
                  <a:schemeClr val="bg1">
                    <a:lumMod val="85000"/>
                  </a:schemeClr>
                </a:solidFill>
                <a:latin typeface="Montserrat" panose="00000500000000000000" pitchFamily="2" charset="0"/>
                <a:cs typeface="Arial"/>
                <a:sym typeface="Arial"/>
              </a:rPr>
              <a:t>F4. </a:t>
            </a:r>
            <a:r>
              <a:rPr lang="it-IT" sz="1350" dirty="0">
                <a:solidFill>
                  <a:schemeClr val="bg1">
                    <a:lumMod val="85000"/>
                  </a:schemeClr>
                </a:solidFill>
                <a:latin typeface="Montserrat" panose="00000500000000000000" pitchFamily="2" charset="0"/>
                <a:cs typeface="Arial"/>
                <a:sym typeface="Arial"/>
              </a:rPr>
              <a:t>Inserire in modo integrato il PIAO nella </a:t>
            </a:r>
            <a:r>
              <a:rPr lang="it-IT" sz="1350" b="1" dirty="0">
                <a:solidFill>
                  <a:schemeClr val="bg1">
                    <a:lumMod val="85000"/>
                  </a:schemeClr>
                </a:solidFill>
                <a:latin typeface="Montserrat" panose="00000500000000000000" pitchFamily="2" charset="0"/>
                <a:cs typeface="Arial"/>
                <a:sym typeface="Arial"/>
              </a:rPr>
              <a:t>filiera degli strumenti di programmazione e di bilancio della Provincia </a:t>
            </a:r>
            <a:r>
              <a:rPr lang="it-IT" sz="1350" dirty="0">
                <a:solidFill>
                  <a:schemeClr val="bg1">
                    <a:lumMod val="85000"/>
                  </a:schemeClr>
                </a:solidFill>
                <a:latin typeface="Montserrat" panose="00000500000000000000" pitchFamily="2" charset="0"/>
                <a:cs typeface="Arial"/>
                <a:sym typeface="Arial"/>
              </a:rPr>
              <a:t>anche nella prospettiva della contabilità </a:t>
            </a:r>
            <a:r>
              <a:rPr lang="it-IT" sz="1350" dirty="0" err="1">
                <a:solidFill>
                  <a:schemeClr val="bg1">
                    <a:lumMod val="85000"/>
                  </a:schemeClr>
                </a:solidFill>
                <a:latin typeface="Montserrat" panose="00000500000000000000" pitchFamily="2" charset="0"/>
                <a:cs typeface="Arial"/>
                <a:sym typeface="Arial"/>
              </a:rPr>
              <a:t>Accrual</a:t>
            </a:r>
            <a:r>
              <a:rPr lang="it-IT" sz="1350" dirty="0">
                <a:solidFill>
                  <a:schemeClr val="bg1">
                    <a:lumMod val="85000"/>
                  </a:schemeClr>
                </a:solidFill>
                <a:latin typeface="Montserrat" panose="00000500000000000000" pitchFamily="2" charset="0"/>
                <a:cs typeface="Arial"/>
                <a:sym typeface="Arial"/>
              </a:rPr>
              <a:t> con orientamento al Patrimonio di funzionamento delle Province, al fine di pervenire ad una Architettura Programmatica Integrata, con particolare riferimento ai rapporti tra DUP, PEG, PIAO fondati su processi di progettazione parallela.</a:t>
            </a:r>
          </a:p>
          <a:p>
            <a:pPr algn="just">
              <a:lnSpc>
                <a:spcPct val="150000"/>
              </a:lnSpc>
            </a:pPr>
            <a:r>
              <a:rPr lang="it-IT" sz="1350" b="1" dirty="0">
                <a:latin typeface="Montserrat" panose="00000500000000000000" pitchFamily="2" charset="0"/>
                <a:cs typeface="Arial"/>
                <a:sym typeface="Arial"/>
              </a:rPr>
              <a:t>F5</a:t>
            </a:r>
            <a:r>
              <a:rPr lang="it-IT" sz="1350" dirty="0">
                <a:latin typeface="Montserrat" panose="00000500000000000000" pitchFamily="2" charset="0"/>
                <a:cs typeface="Arial"/>
                <a:sym typeface="Arial"/>
              </a:rPr>
              <a:t>. Affrontare il tema del modello organizzativo delle Province, anche in coerenza con il percorso sviluppato nell’ambito del Progetto in tema di gestione del personale e analizzando con particolare attenzione la </a:t>
            </a:r>
            <a:r>
              <a:rPr lang="it-IT" sz="1350" b="1" dirty="0">
                <a:latin typeface="Montserrat" panose="00000500000000000000" pitchFamily="2" charset="0"/>
                <a:cs typeface="Arial"/>
                <a:sym typeface="Arial"/>
              </a:rPr>
              <a:t>programmazione delle performance organizzative e individuali (dei soli Dirigenti e delle Elevate Qualificazioni)</a:t>
            </a:r>
            <a:r>
              <a:rPr lang="it-IT" sz="1350" dirty="0">
                <a:latin typeface="Montserrat" panose="00000500000000000000" pitchFamily="2" charset="0"/>
                <a:cs typeface="Arial"/>
                <a:sym typeface="Arial"/>
              </a:rPr>
              <a:t>.</a:t>
            </a:r>
          </a:p>
        </p:txBody>
      </p:sp>
    </p:spTree>
    <p:extLst>
      <p:ext uri="{BB962C8B-B14F-4D97-AF65-F5344CB8AC3E}">
        <p14:creationId xmlns:p14="http://schemas.microsoft.com/office/powerpoint/2010/main" val="3241204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dissolv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dissolv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dissolve">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240776-DAD8-E5C3-A8A2-DF77E7CF2B16}"/>
            </a:ext>
          </a:extLst>
        </p:cNvPr>
        <p:cNvGrpSpPr/>
        <p:nvPr/>
      </p:nvGrpSpPr>
      <p:grpSpPr>
        <a:xfrm>
          <a:off x="0" y="0"/>
          <a:ext cx="0" cy="0"/>
          <a:chOff x="0" y="0"/>
          <a:chExt cx="0" cy="0"/>
        </a:xfrm>
      </p:grpSpPr>
      <p:sp>
        <p:nvSpPr>
          <p:cNvPr id="3" name="Rettangolo 2">
            <a:extLst>
              <a:ext uri="{FF2B5EF4-FFF2-40B4-BE49-F238E27FC236}">
                <a16:creationId xmlns:a16="http://schemas.microsoft.com/office/drawing/2014/main" id="{D6C793DF-4F6F-25A3-6F92-BCD641F7AFA8}"/>
              </a:ext>
            </a:extLst>
          </p:cNvPr>
          <p:cNvSpPr/>
          <p:nvPr/>
        </p:nvSpPr>
        <p:spPr>
          <a:xfrm>
            <a:off x="0" y="-24349"/>
            <a:ext cx="12192000" cy="531246"/>
          </a:xfrm>
          <a:prstGeom prst="rect">
            <a:avLst/>
          </a:prstGeom>
          <a:solidFill>
            <a:srgbClr val="00A3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000" b="1" dirty="0">
                <a:latin typeface="Montserrat" panose="00000500000000000000" pitchFamily="2" charset="0"/>
              </a:rPr>
              <a:t>Output di ricerca</a:t>
            </a:r>
          </a:p>
        </p:txBody>
      </p:sp>
      <p:graphicFrame>
        <p:nvGraphicFramePr>
          <p:cNvPr id="2" name="Tabella 1">
            <a:extLst>
              <a:ext uri="{FF2B5EF4-FFF2-40B4-BE49-F238E27FC236}">
                <a16:creationId xmlns:a16="http://schemas.microsoft.com/office/drawing/2014/main" id="{929970E5-860D-BA33-2853-07BE9640AE86}"/>
              </a:ext>
            </a:extLst>
          </p:cNvPr>
          <p:cNvGraphicFramePr>
            <a:graphicFrameLocks noGrp="1"/>
          </p:cNvGraphicFramePr>
          <p:nvPr>
            <p:extLst>
              <p:ext uri="{D42A27DB-BD31-4B8C-83A1-F6EECF244321}">
                <p14:modId xmlns:p14="http://schemas.microsoft.com/office/powerpoint/2010/main" val="3628375984"/>
              </p:ext>
            </p:extLst>
          </p:nvPr>
        </p:nvGraphicFramePr>
        <p:xfrm>
          <a:off x="0" y="506897"/>
          <a:ext cx="12192000" cy="5486400"/>
        </p:xfrm>
        <a:graphic>
          <a:graphicData uri="http://schemas.openxmlformats.org/drawingml/2006/table">
            <a:tbl>
              <a:tblPr firstRow="1" bandRow="1">
                <a:tableStyleId>{5940675A-B579-460E-94D1-54222C63F5DA}</a:tableStyleId>
              </a:tblPr>
              <a:tblGrid>
                <a:gridCol w="2032001">
                  <a:extLst>
                    <a:ext uri="{9D8B030D-6E8A-4147-A177-3AD203B41FA5}">
                      <a16:colId xmlns:a16="http://schemas.microsoft.com/office/drawing/2014/main" val="584956621"/>
                    </a:ext>
                  </a:extLst>
                </a:gridCol>
                <a:gridCol w="10159999">
                  <a:extLst>
                    <a:ext uri="{9D8B030D-6E8A-4147-A177-3AD203B41FA5}">
                      <a16:colId xmlns:a16="http://schemas.microsoft.com/office/drawing/2014/main" val="3918679331"/>
                    </a:ext>
                  </a:extLst>
                </a:gridCol>
              </a:tblGrid>
              <a:tr h="407135">
                <a:tc>
                  <a:txBody>
                    <a:bodyPr/>
                    <a:lstStyle/>
                    <a:p>
                      <a:r>
                        <a:rPr lang="it-IT" sz="1800" b="1" kern="1200" dirty="0">
                          <a:solidFill>
                            <a:schemeClr val="bg1">
                              <a:lumMod val="75000"/>
                            </a:schemeClr>
                          </a:solidFill>
                          <a:latin typeface="Montserrat" panose="00000500000000000000" pitchFamily="2" charset="0"/>
                          <a:ea typeface="+mn-ea"/>
                          <a:cs typeface="Arial"/>
                        </a:rPr>
                        <a:t>F1</a:t>
                      </a:r>
                    </a:p>
                  </a:txBody>
                  <a:tcPr/>
                </a:tc>
                <a:tc>
                  <a:txBody>
                    <a:bodyPr/>
                    <a:lstStyle/>
                    <a:p>
                      <a:r>
                        <a:rPr lang="it-IT" sz="1800" b="1" kern="1200" dirty="0">
                          <a:solidFill>
                            <a:schemeClr val="bg1">
                              <a:lumMod val="75000"/>
                            </a:schemeClr>
                          </a:solidFill>
                          <a:latin typeface="Montserrat" panose="00000500000000000000" pitchFamily="2" charset="0"/>
                          <a:ea typeface="+mn-ea"/>
                          <a:cs typeface="Arial"/>
                        </a:rPr>
                        <a:t>O1. Matrice di sintesi </a:t>
                      </a:r>
                      <a:r>
                        <a:rPr lang="it-IT" sz="1800" kern="1200" dirty="0">
                          <a:solidFill>
                            <a:schemeClr val="bg1">
                              <a:lumMod val="75000"/>
                            </a:schemeClr>
                          </a:solidFill>
                          <a:latin typeface="Montserrat" panose="00000500000000000000" pitchFamily="2" charset="0"/>
                          <a:ea typeface="+mn-ea"/>
                          <a:cs typeface="Arial"/>
                        </a:rPr>
                        <a:t>delle Linee Guida e del Manuale Operativo per le Province sul PIAO del DFP, con indicazione degli </a:t>
                      </a:r>
                      <a:r>
                        <a:rPr lang="it-IT" sz="1800" b="1" kern="1200" dirty="0">
                          <a:solidFill>
                            <a:schemeClr val="bg1">
                              <a:lumMod val="75000"/>
                            </a:schemeClr>
                          </a:solidFill>
                          <a:latin typeface="Montserrat" panose="00000500000000000000" pitchFamily="2" charset="0"/>
                          <a:ea typeface="+mn-ea"/>
                          <a:cs typeface="Arial"/>
                        </a:rPr>
                        <a:t>standard minimi </a:t>
                      </a:r>
                      <a:r>
                        <a:rPr lang="it-IT" sz="1800" kern="1200" dirty="0">
                          <a:solidFill>
                            <a:schemeClr val="bg1">
                              <a:lumMod val="75000"/>
                            </a:schemeClr>
                          </a:solidFill>
                          <a:latin typeface="Montserrat" panose="00000500000000000000" pitchFamily="2" charset="0"/>
                          <a:ea typeface="+mn-ea"/>
                          <a:cs typeface="Arial"/>
                        </a:rPr>
                        <a:t>per predisporre un PIAO di qualità</a:t>
                      </a:r>
                    </a:p>
                  </a:txBody>
                  <a:tcPr/>
                </a:tc>
                <a:extLst>
                  <a:ext uri="{0D108BD9-81ED-4DB2-BD59-A6C34878D82A}">
                    <a16:rowId xmlns:a16="http://schemas.microsoft.com/office/drawing/2014/main" val="1558239529"/>
                  </a:ext>
                </a:extLst>
              </a:tr>
              <a:tr h="412789">
                <a:tc>
                  <a:txBody>
                    <a:bodyPr/>
                    <a:lstStyle/>
                    <a:p>
                      <a:r>
                        <a:rPr lang="it-IT" sz="1800" b="1" kern="1200" dirty="0">
                          <a:solidFill>
                            <a:schemeClr val="bg1">
                              <a:lumMod val="75000"/>
                            </a:schemeClr>
                          </a:solidFill>
                          <a:latin typeface="Montserrat" panose="00000500000000000000" pitchFamily="2" charset="0"/>
                          <a:ea typeface="+mn-ea"/>
                          <a:cs typeface="Arial"/>
                        </a:rPr>
                        <a:t>F2</a:t>
                      </a:r>
                    </a:p>
                  </a:txBody>
                  <a:tcPr/>
                </a:tc>
                <a:tc>
                  <a:txBody>
                    <a:bodyPr/>
                    <a:lstStyle/>
                    <a:p>
                      <a:r>
                        <a:rPr lang="it-IT" sz="1800" b="1" kern="1200" dirty="0">
                          <a:solidFill>
                            <a:schemeClr val="bg1">
                              <a:lumMod val="75000"/>
                            </a:schemeClr>
                          </a:solidFill>
                          <a:latin typeface="Montserrat" panose="00000500000000000000" pitchFamily="2" charset="0"/>
                          <a:ea typeface="+mn-ea"/>
                          <a:cs typeface="Arial"/>
                        </a:rPr>
                        <a:t>O2.</a:t>
                      </a:r>
                      <a:r>
                        <a:rPr lang="it-IT" sz="1800" kern="1200" dirty="0">
                          <a:solidFill>
                            <a:schemeClr val="bg1">
                              <a:lumMod val="75000"/>
                            </a:schemeClr>
                          </a:solidFill>
                          <a:latin typeface="Montserrat" panose="00000500000000000000" pitchFamily="2" charset="0"/>
                          <a:ea typeface="+mn-ea"/>
                          <a:cs typeface="Arial"/>
                        </a:rPr>
                        <a:t> </a:t>
                      </a:r>
                    </a:p>
                    <a:p>
                      <a:pPr marL="285750" indent="-285750">
                        <a:buFont typeface="Arial" panose="020B0604020202020204" pitchFamily="34" charset="0"/>
                        <a:buChar char="•"/>
                      </a:pPr>
                      <a:r>
                        <a:rPr lang="it-IT" sz="1800" kern="1200" dirty="0">
                          <a:solidFill>
                            <a:schemeClr val="bg1">
                              <a:lumMod val="75000"/>
                            </a:schemeClr>
                          </a:solidFill>
                          <a:latin typeface="Montserrat" panose="00000500000000000000" pitchFamily="2" charset="0"/>
                          <a:ea typeface="+mn-ea"/>
                          <a:cs typeface="Arial"/>
                        </a:rPr>
                        <a:t>Declinazione del </a:t>
                      </a:r>
                      <a:r>
                        <a:rPr lang="it-IT" sz="1800" b="1" kern="1200" dirty="0">
                          <a:solidFill>
                            <a:schemeClr val="bg1">
                              <a:lumMod val="75000"/>
                            </a:schemeClr>
                          </a:solidFill>
                          <a:latin typeface="Montserrat" panose="00000500000000000000" pitchFamily="2" charset="0"/>
                          <a:ea typeface="+mn-ea"/>
                          <a:cs typeface="Arial"/>
                        </a:rPr>
                        <a:t>concetto di “Valore Pubblico Territoriale” </a:t>
                      </a:r>
                      <a:r>
                        <a:rPr lang="it-IT" sz="1800" kern="1200" dirty="0">
                          <a:solidFill>
                            <a:schemeClr val="bg1">
                              <a:lumMod val="75000"/>
                            </a:schemeClr>
                          </a:solidFill>
                          <a:latin typeface="Montserrat" panose="00000500000000000000" pitchFamily="2" charset="0"/>
                          <a:ea typeface="+mn-ea"/>
                          <a:cs typeface="Arial"/>
                        </a:rPr>
                        <a:t>per il territorio provinciale</a:t>
                      </a:r>
                    </a:p>
                    <a:p>
                      <a:pPr marL="285750" indent="-285750">
                        <a:buFont typeface="Arial" panose="020B0604020202020204" pitchFamily="34" charset="0"/>
                        <a:buChar char="•"/>
                      </a:pPr>
                      <a:r>
                        <a:rPr lang="it-IT" sz="1800" b="1" kern="1200" dirty="0">
                          <a:solidFill>
                            <a:schemeClr val="bg1">
                              <a:lumMod val="75000"/>
                            </a:schemeClr>
                          </a:solidFill>
                          <a:latin typeface="Montserrat" panose="00000500000000000000" pitchFamily="2" charset="0"/>
                          <a:ea typeface="+mn-ea"/>
                          <a:cs typeface="Arial"/>
                        </a:rPr>
                        <a:t>Obiettivi di Valore Pubblico Territoriale (OVPT) trasversali </a:t>
                      </a:r>
                      <a:r>
                        <a:rPr lang="it-IT" sz="1800" kern="1200" dirty="0">
                          <a:solidFill>
                            <a:schemeClr val="bg1">
                              <a:lumMod val="75000"/>
                            </a:schemeClr>
                          </a:solidFill>
                          <a:latin typeface="Montserrat" panose="00000500000000000000" pitchFamily="2" charset="0"/>
                          <a:ea typeface="+mn-ea"/>
                          <a:cs typeface="Arial"/>
                        </a:rPr>
                        <a:t>alle Province</a:t>
                      </a:r>
                    </a:p>
                    <a:p>
                      <a:pPr marL="285750" indent="-285750">
                        <a:buFont typeface="Arial" panose="020B0604020202020204" pitchFamily="34" charset="0"/>
                        <a:buChar char="•"/>
                      </a:pPr>
                      <a:r>
                        <a:rPr lang="it-IT" sz="1800" b="1" kern="1200" dirty="0">
                          <a:solidFill>
                            <a:schemeClr val="bg1">
                              <a:lumMod val="75000"/>
                            </a:schemeClr>
                          </a:solidFill>
                          <a:latin typeface="Montserrat" panose="00000500000000000000" pitchFamily="2" charset="0"/>
                          <a:ea typeface="+mn-ea"/>
                          <a:cs typeface="Arial"/>
                        </a:rPr>
                        <a:t>Tassonomia di Obiettivi </a:t>
                      </a:r>
                      <a:r>
                        <a:rPr lang="it-IT" sz="1800" kern="1200" dirty="0">
                          <a:solidFill>
                            <a:schemeClr val="bg1">
                              <a:lumMod val="75000"/>
                            </a:schemeClr>
                          </a:solidFill>
                          <a:latin typeface="Montserrat" panose="00000500000000000000" pitchFamily="2" charset="0"/>
                          <a:ea typeface="+mn-ea"/>
                          <a:cs typeface="Arial"/>
                        </a:rPr>
                        <a:t>per tutti i livelli programmatici (</a:t>
                      </a:r>
                      <a:r>
                        <a:rPr lang="it-IT" sz="1800" b="1" i="1" kern="1200" dirty="0">
                          <a:solidFill>
                            <a:schemeClr val="bg1">
                              <a:lumMod val="75000"/>
                            </a:schemeClr>
                          </a:solidFill>
                          <a:latin typeface="Montserrat" panose="00000500000000000000" pitchFamily="2" charset="0"/>
                          <a:ea typeface="+mn-ea"/>
                          <a:cs typeface="Arial"/>
                        </a:rPr>
                        <a:t>focus digitalizzazione</a:t>
                      </a:r>
                      <a:r>
                        <a:rPr lang="it-IT" sz="1800" kern="1200" dirty="0">
                          <a:solidFill>
                            <a:schemeClr val="bg1">
                              <a:lumMod val="75000"/>
                            </a:schemeClr>
                          </a:solidFill>
                          <a:latin typeface="Montserrat" panose="00000500000000000000" pitchFamily="2" charset="0"/>
                          <a:ea typeface="+mn-ea"/>
                          <a:cs typeface="Arial"/>
                        </a:rPr>
                        <a:t>)</a:t>
                      </a:r>
                    </a:p>
                  </a:txBody>
                  <a:tcPr/>
                </a:tc>
                <a:extLst>
                  <a:ext uri="{0D108BD9-81ED-4DB2-BD59-A6C34878D82A}">
                    <a16:rowId xmlns:a16="http://schemas.microsoft.com/office/drawing/2014/main" val="369814971"/>
                  </a:ext>
                </a:extLst>
              </a:tr>
              <a:tr h="412789">
                <a:tc>
                  <a:txBody>
                    <a:bodyPr/>
                    <a:lstStyle/>
                    <a:p>
                      <a:r>
                        <a:rPr lang="it-IT" sz="1800" b="1" kern="1200" dirty="0">
                          <a:solidFill>
                            <a:schemeClr val="bg1">
                              <a:lumMod val="75000"/>
                            </a:schemeClr>
                          </a:solidFill>
                          <a:latin typeface="Montserrat" panose="00000500000000000000" pitchFamily="2" charset="0"/>
                          <a:ea typeface="+mn-ea"/>
                          <a:cs typeface="Arial"/>
                        </a:rPr>
                        <a:t>F3</a:t>
                      </a:r>
                    </a:p>
                  </a:txBody>
                  <a:tcPr/>
                </a:tc>
                <a:tc>
                  <a:txBody>
                    <a:bodyPr/>
                    <a:lstStyle/>
                    <a:p>
                      <a:r>
                        <a:rPr lang="it-IT" sz="1800" b="1" kern="1200" dirty="0">
                          <a:solidFill>
                            <a:schemeClr val="bg1">
                              <a:lumMod val="75000"/>
                            </a:schemeClr>
                          </a:solidFill>
                          <a:latin typeface="Montserrat" panose="00000500000000000000" pitchFamily="2" charset="0"/>
                          <a:ea typeface="+mn-ea"/>
                          <a:cs typeface="Arial"/>
                        </a:rPr>
                        <a:t>O3. Schede descrittive </a:t>
                      </a:r>
                      <a:r>
                        <a:rPr lang="it-IT" sz="1800" kern="1200" dirty="0">
                          <a:solidFill>
                            <a:schemeClr val="bg1">
                              <a:lumMod val="75000"/>
                            </a:schemeClr>
                          </a:solidFill>
                          <a:latin typeface="Montserrat" panose="00000500000000000000" pitchFamily="2" charset="0"/>
                          <a:ea typeface="+mn-ea"/>
                          <a:cs typeface="Arial"/>
                        </a:rPr>
                        <a:t>del sistema degli </a:t>
                      </a:r>
                      <a:r>
                        <a:rPr lang="it-IT" sz="1800" b="1" kern="1200" dirty="0">
                          <a:solidFill>
                            <a:schemeClr val="bg1">
                              <a:lumMod val="75000"/>
                            </a:schemeClr>
                          </a:solidFill>
                          <a:latin typeface="Montserrat" panose="00000500000000000000" pitchFamily="2" charset="0"/>
                          <a:ea typeface="+mn-ea"/>
                          <a:cs typeface="Arial"/>
                        </a:rPr>
                        <a:t>indicatori</a:t>
                      </a:r>
                      <a:r>
                        <a:rPr lang="it-IT" sz="1800" kern="1200" dirty="0">
                          <a:solidFill>
                            <a:schemeClr val="bg1">
                              <a:lumMod val="75000"/>
                            </a:schemeClr>
                          </a:solidFill>
                          <a:latin typeface="Montserrat" panose="00000500000000000000" pitchFamily="2" charset="0"/>
                          <a:ea typeface="+mn-ea"/>
                          <a:cs typeface="Arial"/>
                        </a:rPr>
                        <a:t> da associare agli Obiettivi di cui al punto precedente </a:t>
                      </a:r>
                    </a:p>
                  </a:txBody>
                  <a:tcPr/>
                </a:tc>
                <a:extLst>
                  <a:ext uri="{0D108BD9-81ED-4DB2-BD59-A6C34878D82A}">
                    <a16:rowId xmlns:a16="http://schemas.microsoft.com/office/drawing/2014/main" val="2117904046"/>
                  </a:ext>
                </a:extLst>
              </a:tr>
              <a:tr h="412789">
                <a:tc>
                  <a:txBody>
                    <a:bodyPr/>
                    <a:lstStyle/>
                    <a:p>
                      <a:r>
                        <a:rPr lang="it-IT" sz="1800" b="1" kern="1200" dirty="0">
                          <a:solidFill>
                            <a:schemeClr val="bg1">
                              <a:lumMod val="85000"/>
                            </a:schemeClr>
                          </a:solidFill>
                          <a:latin typeface="Montserrat" panose="00000500000000000000" pitchFamily="2" charset="0"/>
                          <a:ea typeface="+mn-ea"/>
                          <a:cs typeface="Arial"/>
                        </a:rPr>
                        <a:t>F4</a:t>
                      </a:r>
                    </a:p>
                  </a:txBody>
                  <a:tcPr/>
                </a:tc>
                <a:tc>
                  <a:txBody>
                    <a:bodyPr/>
                    <a:lstStyle/>
                    <a:p>
                      <a:r>
                        <a:rPr lang="it-IT" sz="1800" b="1" kern="1200" dirty="0">
                          <a:solidFill>
                            <a:schemeClr val="bg1">
                              <a:lumMod val="85000"/>
                            </a:schemeClr>
                          </a:solidFill>
                          <a:latin typeface="Montserrat" panose="00000500000000000000" pitchFamily="2" charset="0"/>
                          <a:ea typeface="+mn-ea"/>
                          <a:cs typeface="Arial"/>
                        </a:rPr>
                        <a:t>O4.  Architettura Programmatica Integrata</a:t>
                      </a:r>
                      <a:r>
                        <a:rPr lang="it-IT" sz="1800" b="0" kern="1200" dirty="0">
                          <a:solidFill>
                            <a:schemeClr val="bg1">
                              <a:lumMod val="85000"/>
                            </a:schemeClr>
                          </a:solidFill>
                          <a:latin typeface="Montserrat" panose="00000500000000000000" pitchFamily="2" charset="0"/>
                          <a:ea typeface="+mn-ea"/>
                          <a:cs typeface="Arial"/>
                        </a:rPr>
                        <a:t>, </a:t>
                      </a:r>
                      <a:r>
                        <a:rPr lang="it-IT" sz="1800" kern="1200" dirty="0">
                          <a:solidFill>
                            <a:schemeClr val="bg1">
                              <a:lumMod val="85000"/>
                            </a:schemeClr>
                          </a:solidFill>
                          <a:latin typeface="Montserrat" panose="00000500000000000000" pitchFamily="2" charset="0"/>
                          <a:ea typeface="+mn-ea"/>
                          <a:cs typeface="Arial"/>
                        </a:rPr>
                        <a:t>con particolare riferimento ai rapporti tra </a:t>
                      </a:r>
                      <a:r>
                        <a:rPr lang="it-IT" sz="1800" b="1" kern="1200" dirty="0">
                          <a:solidFill>
                            <a:schemeClr val="bg1">
                              <a:lumMod val="85000"/>
                            </a:schemeClr>
                          </a:solidFill>
                          <a:latin typeface="Montserrat" panose="00000500000000000000" pitchFamily="2" charset="0"/>
                          <a:ea typeface="+mn-ea"/>
                          <a:cs typeface="Arial"/>
                        </a:rPr>
                        <a:t>DUP, PEG, PIAO </a:t>
                      </a:r>
                      <a:r>
                        <a:rPr lang="it-IT" sz="1800" kern="1200" dirty="0">
                          <a:solidFill>
                            <a:schemeClr val="bg1">
                              <a:lumMod val="85000"/>
                            </a:schemeClr>
                          </a:solidFill>
                          <a:latin typeface="Montserrat" panose="00000500000000000000" pitchFamily="2" charset="0"/>
                          <a:ea typeface="+mn-ea"/>
                          <a:cs typeface="Arial"/>
                        </a:rPr>
                        <a:t>fondati su processi di progettazione parallela, con esempi</a:t>
                      </a:r>
                    </a:p>
                  </a:txBody>
                  <a:tcPr/>
                </a:tc>
                <a:extLst>
                  <a:ext uri="{0D108BD9-81ED-4DB2-BD59-A6C34878D82A}">
                    <a16:rowId xmlns:a16="http://schemas.microsoft.com/office/drawing/2014/main" val="1531523466"/>
                  </a:ext>
                </a:extLst>
              </a:tr>
              <a:tr h="412789">
                <a:tc>
                  <a:txBody>
                    <a:bodyPr/>
                    <a:lstStyle/>
                    <a:p>
                      <a:r>
                        <a:rPr lang="it-IT" sz="1800" b="1" kern="1200" dirty="0">
                          <a:solidFill>
                            <a:schemeClr val="tx1"/>
                          </a:solidFill>
                          <a:latin typeface="Montserrat" panose="00000500000000000000" pitchFamily="2" charset="0"/>
                          <a:ea typeface="+mn-ea"/>
                          <a:cs typeface="Arial"/>
                        </a:rPr>
                        <a:t>F5</a:t>
                      </a:r>
                    </a:p>
                  </a:txBody>
                  <a:tcPr/>
                </a:tc>
                <a:tc>
                  <a:txBody>
                    <a:bodyPr/>
                    <a:lstStyle/>
                    <a:p>
                      <a:r>
                        <a:rPr lang="it-IT" sz="1800" b="1" kern="1200" dirty="0">
                          <a:solidFill>
                            <a:schemeClr val="tx1"/>
                          </a:solidFill>
                          <a:latin typeface="Montserrat" panose="00000500000000000000" pitchFamily="2" charset="0"/>
                          <a:ea typeface="+mn-ea"/>
                          <a:cs typeface="Arial"/>
                        </a:rPr>
                        <a:t>O5. Tableau di supporto alla programmazione delle performance organizzative e individuali</a:t>
                      </a:r>
                      <a:r>
                        <a:rPr lang="it-IT" sz="1800" kern="1200" dirty="0">
                          <a:solidFill>
                            <a:schemeClr val="tx1"/>
                          </a:solidFill>
                          <a:latin typeface="Montserrat" panose="00000500000000000000" pitchFamily="2" charset="0"/>
                          <a:ea typeface="+mn-ea"/>
                          <a:cs typeface="Arial"/>
                        </a:rPr>
                        <a:t> (dei soli Dirigenti e delle Elevate Qualificazioni) in modo integrato e funzionale agli OVPT</a:t>
                      </a:r>
                    </a:p>
                  </a:txBody>
                  <a:tcPr/>
                </a:tc>
                <a:extLst>
                  <a:ext uri="{0D108BD9-81ED-4DB2-BD59-A6C34878D82A}">
                    <a16:rowId xmlns:a16="http://schemas.microsoft.com/office/drawing/2014/main" val="3676061307"/>
                  </a:ext>
                </a:extLst>
              </a:tr>
              <a:tr h="412789">
                <a:tc>
                  <a:txBody>
                    <a:bodyPr/>
                    <a:lstStyle/>
                    <a:p>
                      <a:r>
                        <a:rPr lang="it-IT" sz="1800" b="1" kern="1200" dirty="0">
                          <a:solidFill>
                            <a:schemeClr val="bg1">
                              <a:lumMod val="85000"/>
                            </a:schemeClr>
                          </a:solidFill>
                          <a:latin typeface="Montserrat" panose="00000500000000000000" pitchFamily="2" charset="0"/>
                          <a:ea typeface="+mn-ea"/>
                          <a:cs typeface="Arial"/>
                        </a:rPr>
                        <a:t>Trasversale a tutto il progetto</a:t>
                      </a:r>
                    </a:p>
                  </a:txBody>
                  <a:tcPr/>
                </a:tc>
                <a:tc>
                  <a:txBody>
                    <a:bodyPr/>
                    <a:lstStyle/>
                    <a:p>
                      <a:r>
                        <a:rPr lang="it-IT" sz="1800" b="1" kern="1200" dirty="0">
                          <a:solidFill>
                            <a:schemeClr val="bg1">
                              <a:lumMod val="85000"/>
                            </a:schemeClr>
                          </a:solidFill>
                          <a:latin typeface="Montserrat" panose="00000500000000000000" pitchFamily="2" charset="0"/>
                          <a:ea typeface="+mn-ea"/>
                          <a:cs typeface="Arial"/>
                        </a:rPr>
                        <a:t>O6. Report finale </a:t>
                      </a:r>
                      <a:r>
                        <a:rPr lang="it-IT" sz="1800" kern="1200" dirty="0">
                          <a:solidFill>
                            <a:schemeClr val="bg1">
                              <a:lumMod val="85000"/>
                            </a:schemeClr>
                          </a:solidFill>
                          <a:latin typeface="Montserrat" panose="00000500000000000000" pitchFamily="2" charset="0"/>
                          <a:ea typeface="+mn-ea"/>
                          <a:cs typeface="Arial"/>
                        </a:rPr>
                        <a:t>progetto che ricomprende e metta a sistema gli output del progetto</a:t>
                      </a:r>
                    </a:p>
                  </a:txBody>
                  <a:tcPr/>
                </a:tc>
                <a:extLst>
                  <a:ext uri="{0D108BD9-81ED-4DB2-BD59-A6C34878D82A}">
                    <a16:rowId xmlns:a16="http://schemas.microsoft.com/office/drawing/2014/main" val="3958080382"/>
                  </a:ext>
                </a:extLst>
              </a:tr>
            </a:tbl>
          </a:graphicData>
        </a:graphic>
      </p:graphicFrame>
    </p:spTree>
    <p:extLst>
      <p:ext uri="{BB962C8B-B14F-4D97-AF65-F5344CB8AC3E}">
        <p14:creationId xmlns:p14="http://schemas.microsoft.com/office/powerpoint/2010/main" val="1295184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3804ED-711F-F187-03E5-39C46EA165AB}"/>
            </a:ext>
          </a:extLst>
        </p:cNvPr>
        <p:cNvGrpSpPr/>
        <p:nvPr/>
      </p:nvGrpSpPr>
      <p:grpSpPr>
        <a:xfrm>
          <a:off x="0" y="0"/>
          <a:ext cx="0" cy="0"/>
          <a:chOff x="0" y="0"/>
          <a:chExt cx="0" cy="0"/>
        </a:xfrm>
      </p:grpSpPr>
      <p:sp>
        <p:nvSpPr>
          <p:cNvPr id="3" name="Rettangolo 2">
            <a:extLst>
              <a:ext uri="{FF2B5EF4-FFF2-40B4-BE49-F238E27FC236}">
                <a16:creationId xmlns:a16="http://schemas.microsoft.com/office/drawing/2014/main" id="{852DB5CB-F916-53A5-914C-B227D1BD80E0}"/>
              </a:ext>
            </a:extLst>
          </p:cNvPr>
          <p:cNvSpPr/>
          <p:nvPr/>
        </p:nvSpPr>
        <p:spPr>
          <a:xfrm>
            <a:off x="0" y="-24349"/>
            <a:ext cx="12192000" cy="531246"/>
          </a:xfrm>
          <a:prstGeom prst="rect">
            <a:avLst/>
          </a:prstGeom>
          <a:solidFill>
            <a:srgbClr val="00A3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000" b="1" dirty="0">
                <a:latin typeface="Montserrat" panose="00000500000000000000" pitchFamily="2" charset="0"/>
              </a:rPr>
              <a:t>Iniziative di accompagnamento/formazione</a:t>
            </a:r>
          </a:p>
        </p:txBody>
      </p:sp>
      <p:graphicFrame>
        <p:nvGraphicFramePr>
          <p:cNvPr id="2" name="Tabella 1">
            <a:extLst>
              <a:ext uri="{FF2B5EF4-FFF2-40B4-BE49-F238E27FC236}">
                <a16:creationId xmlns:a16="http://schemas.microsoft.com/office/drawing/2014/main" id="{A05A818C-08A7-9835-A452-74FD704064DD}"/>
              </a:ext>
            </a:extLst>
          </p:cNvPr>
          <p:cNvGraphicFramePr>
            <a:graphicFrameLocks noGrp="1"/>
          </p:cNvGraphicFramePr>
          <p:nvPr>
            <p:extLst>
              <p:ext uri="{D42A27DB-BD31-4B8C-83A1-F6EECF244321}">
                <p14:modId xmlns:p14="http://schemas.microsoft.com/office/powerpoint/2010/main" val="1137032444"/>
              </p:ext>
            </p:extLst>
          </p:nvPr>
        </p:nvGraphicFramePr>
        <p:xfrm>
          <a:off x="0" y="506897"/>
          <a:ext cx="12192000" cy="5486400"/>
        </p:xfrm>
        <a:graphic>
          <a:graphicData uri="http://schemas.openxmlformats.org/drawingml/2006/table">
            <a:tbl>
              <a:tblPr firstRow="1" bandRow="1">
                <a:tableStyleId>{5940675A-B579-460E-94D1-54222C63F5DA}</a:tableStyleId>
              </a:tblPr>
              <a:tblGrid>
                <a:gridCol w="1289957">
                  <a:extLst>
                    <a:ext uri="{9D8B030D-6E8A-4147-A177-3AD203B41FA5}">
                      <a16:colId xmlns:a16="http://schemas.microsoft.com/office/drawing/2014/main" val="584956621"/>
                    </a:ext>
                  </a:extLst>
                </a:gridCol>
                <a:gridCol w="563336">
                  <a:extLst>
                    <a:ext uri="{9D8B030D-6E8A-4147-A177-3AD203B41FA5}">
                      <a16:colId xmlns:a16="http://schemas.microsoft.com/office/drawing/2014/main" val="3918679331"/>
                    </a:ext>
                  </a:extLst>
                </a:gridCol>
                <a:gridCol w="10338707">
                  <a:extLst>
                    <a:ext uri="{9D8B030D-6E8A-4147-A177-3AD203B41FA5}">
                      <a16:colId xmlns:a16="http://schemas.microsoft.com/office/drawing/2014/main" val="2518859855"/>
                    </a:ext>
                  </a:extLst>
                </a:gridCol>
              </a:tblGrid>
              <a:tr h="592892">
                <a:tc>
                  <a:txBody>
                    <a:bodyPr/>
                    <a:lstStyle/>
                    <a:p>
                      <a:r>
                        <a:rPr lang="it-IT" sz="1800" b="1" kern="1200" dirty="0">
                          <a:solidFill>
                            <a:schemeClr val="bg1">
                              <a:lumMod val="65000"/>
                            </a:schemeClr>
                          </a:solidFill>
                          <a:latin typeface="Montserrat" panose="00000500000000000000" pitchFamily="2" charset="0"/>
                          <a:ea typeface="+mn-ea"/>
                          <a:cs typeface="Arial"/>
                        </a:rPr>
                        <a:t>F1</a:t>
                      </a:r>
                    </a:p>
                  </a:txBody>
                  <a:tcPr/>
                </a:tc>
                <a:tc>
                  <a:txBody>
                    <a:bodyPr/>
                    <a:lstStyle/>
                    <a:p>
                      <a:r>
                        <a:rPr lang="it-IT" sz="1800" b="1" kern="1200" dirty="0">
                          <a:solidFill>
                            <a:schemeClr val="bg1">
                              <a:lumMod val="65000"/>
                            </a:schemeClr>
                          </a:solidFill>
                          <a:latin typeface="Montserrat" panose="00000500000000000000" pitchFamily="2" charset="0"/>
                          <a:ea typeface="+mn-ea"/>
                          <a:cs typeface="Arial"/>
                        </a:rPr>
                        <a:t>O1. </a:t>
                      </a:r>
                      <a:endParaRPr lang="it-IT" sz="1800" kern="1200" dirty="0">
                        <a:solidFill>
                          <a:schemeClr val="bg1">
                            <a:lumMod val="65000"/>
                          </a:schemeClr>
                        </a:solidFill>
                        <a:latin typeface="Montserrat" panose="00000500000000000000" pitchFamily="2" charset="0"/>
                        <a:ea typeface="+mn-ea"/>
                        <a:cs typeface="Arial"/>
                      </a:endParaRPr>
                    </a:p>
                  </a:txBody>
                  <a:tcPr/>
                </a:tc>
                <a:tc>
                  <a:txBody>
                    <a:bodyPr/>
                    <a:lstStyle/>
                    <a:p>
                      <a:r>
                        <a:rPr lang="it-IT" sz="1800" b="1" kern="1200" dirty="0">
                          <a:solidFill>
                            <a:schemeClr val="bg1">
                              <a:lumMod val="65000"/>
                            </a:schemeClr>
                          </a:solidFill>
                          <a:latin typeface="Montserrat" panose="00000500000000000000" pitchFamily="2" charset="0"/>
                          <a:ea typeface="+mn-ea"/>
                          <a:cs typeface="Arial"/>
                        </a:rPr>
                        <a:t>I1. </a:t>
                      </a:r>
                      <a:r>
                        <a:rPr lang="it-IT" sz="1800" b="1" i="1" kern="1200" dirty="0">
                          <a:solidFill>
                            <a:schemeClr val="bg1">
                              <a:lumMod val="65000"/>
                            </a:schemeClr>
                          </a:solidFill>
                          <a:latin typeface="Montserrat" panose="00000500000000000000" pitchFamily="2" charset="0"/>
                          <a:ea typeface="+mn-ea"/>
                          <a:cs typeface="Arial"/>
                        </a:rPr>
                        <a:t>Webinar iniziale di formazione </a:t>
                      </a:r>
                      <a:r>
                        <a:rPr lang="it-IT" sz="1800" kern="1200" dirty="0">
                          <a:solidFill>
                            <a:schemeClr val="bg1">
                              <a:lumMod val="65000"/>
                            </a:schemeClr>
                          </a:solidFill>
                          <a:latin typeface="Montserrat" panose="00000500000000000000" pitchFamily="2" charset="0"/>
                          <a:ea typeface="+mn-ea"/>
                          <a:cs typeface="Arial"/>
                        </a:rPr>
                        <a:t>sul processo di semplificazione e sulla </a:t>
                      </a:r>
                      <a:r>
                        <a:rPr lang="it-IT" sz="1800" b="1" kern="1200" dirty="0">
                          <a:solidFill>
                            <a:schemeClr val="bg1">
                              <a:lumMod val="65000"/>
                            </a:schemeClr>
                          </a:solidFill>
                          <a:latin typeface="Montserrat" panose="00000500000000000000" pitchFamily="2" charset="0"/>
                          <a:ea typeface="+mn-ea"/>
                          <a:cs typeface="Arial"/>
                        </a:rPr>
                        <a:t>Matrice di sintesi delle Linee Guida e del Manuale Operativo </a:t>
                      </a:r>
                      <a:r>
                        <a:rPr lang="it-IT" sz="1800" kern="1200" dirty="0">
                          <a:solidFill>
                            <a:schemeClr val="bg1">
                              <a:lumMod val="65000"/>
                            </a:schemeClr>
                          </a:solidFill>
                          <a:latin typeface="Montserrat" panose="00000500000000000000" pitchFamily="2" charset="0"/>
                          <a:ea typeface="+mn-ea"/>
                          <a:cs typeface="Arial"/>
                        </a:rPr>
                        <a:t>per le Province sul PIAO del DFP, con indicazione degli standard minimi per predisporre un PIAO di qualità [ONLINE]</a:t>
                      </a:r>
                    </a:p>
                  </a:txBody>
                  <a:tcPr/>
                </a:tc>
                <a:extLst>
                  <a:ext uri="{0D108BD9-81ED-4DB2-BD59-A6C34878D82A}">
                    <a16:rowId xmlns:a16="http://schemas.microsoft.com/office/drawing/2014/main" val="1558239529"/>
                  </a:ext>
                </a:extLst>
              </a:tr>
              <a:tr h="0">
                <a:tc>
                  <a:txBody>
                    <a:bodyPr/>
                    <a:lstStyle/>
                    <a:p>
                      <a:r>
                        <a:rPr lang="it-IT" sz="1800" b="1" kern="1200" dirty="0">
                          <a:solidFill>
                            <a:schemeClr val="bg1">
                              <a:lumMod val="75000"/>
                            </a:schemeClr>
                          </a:solidFill>
                          <a:latin typeface="Montserrat" panose="00000500000000000000" pitchFamily="2" charset="0"/>
                          <a:ea typeface="+mn-ea"/>
                          <a:cs typeface="Arial"/>
                        </a:rPr>
                        <a:t>F2</a:t>
                      </a:r>
                    </a:p>
                  </a:txBody>
                  <a:tcPr/>
                </a:tc>
                <a:tc>
                  <a:txBody>
                    <a:bodyPr/>
                    <a:lstStyle/>
                    <a:p>
                      <a:r>
                        <a:rPr lang="it-IT" sz="1800" b="1" kern="1200" dirty="0">
                          <a:solidFill>
                            <a:schemeClr val="bg1">
                              <a:lumMod val="75000"/>
                            </a:schemeClr>
                          </a:solidFill>
                          <a:latin typeface="Montserrat" panose="00000500000000000000" pitchFamily="2" charset="0"/>
                          <a:ea typeface="+mn-ea"/>
                          <a:cs typeface="Arial"/>
                        </a:rPr>
                        <a:t>O2.</a:t>
                      </a:r>
                      <a:endParaRPr lang="it-IT" sz="1800" kern="1200" dirty="0">
                        <a:solidFill>
                          <a:schemeClr val="bg1">
                            <a:lumMod val="75000"/>
                          </a:schemeClr>
                        </a:solidFill>
                        <a:latin typeface="Montserrat" panose="00000500000000000000" pitchFamily="2" charset="0"/>
                        <a:ea typeface="+mn-ea"/>
                        <a:cs typeface="Arial"/>
                      </a:endParaRPr>
                    </a:p>
                  </a:txBody>
                  <a:tcPr/>
                </a:tc>
                <a:tc>
                  <a:txBody>
                    <a:bodyPr/>
                    <a:lstStyle/>
                    <a:p>
                      <a:r>
                        <a:rPr lang="it-IT" sz="1800" b="1" kern="1200" dirty="0">
                          <a:solidFill>
                            <a:schemeClr val="bg1">
                              <a:lumMod val="75000"/>
                            </a:schemeClr>
                          </a:solidFill>
                          <a:latin typeface="Montserrat" panose="00000500000000000000" pitchFamily="2" charset="0"/>
                          <a:ea typeface="+mn-ea"/>
                          <a:cs typeface="Arial"/>
                        </a:rPr>
                        <a:t>I2.</a:t>
                      </a:r>
                      <a:r>
                        <a:rPr lang="it-IT" sz="1800" kern="1200" dirty="0">
                          <a:solidFill>
                            <a:schemeClr val="bg1">
                              <a:lumMod val="75000"/>
                            </a:schemeClr>
                          </a:solidFill>
                          <a:latin typeface="Montserrat" panose="00000500000000000000" pitchFamily="2" charset="0"/>
                          <a:ea typeface="+mn-ea"/>
                          <a:cs typeface="Arial"/>
                        </a:rPr>
                        <a:t> </a:t>
                      </a:r>
                      <a:r>
                        <a:rPr lang="it-IT" sz="1800" b="1" i="1" kern="1200" dirty="0">
                          <a:solidFill>
                            <a:schemeClr val="bg1">
                              <a:lumMod val="75000"/>
                            </a:schemeClr>
                          </a:solidFill>
                          <a:latin typeface="Montserrat" panose="00000500000000000000" pitchFamily="2" charset="0"/>
                          <a:ea typeface="+mn-ea"/>
                          <a:cs typeface="Arial"/>
                        </a:rPr>
                        <a:t>Workshop intermedio di discussione e consolidamento </a:t>
                      </a:r>
                      <a:r>
                        <a:rPr lang="it-IT" sz="1800" kern="1200" dirty="0">
                          <a:solidFill>
                            <a:schemeClr val="bg1">
                              <a:lumMod val="75000"/>
                            </a:schemeClr>
                          </a:solidFill>
                          <a:latin typeface="Montserrat" panose="00000500000000000000" pitchFamily="2" charset="0"/>
                          <a:ea typeface="+mn-ea"/>
                          <a:cs typeface="Arial"/>
                        </a:rPr>
                        <a:t>degli </a:t>
                      </a:r>
                      <a:r>
                        <a:rPr lang="it-IT" sz="1800" b="1" kern="1200" dirty="0">
                          <a:solidFill>
                            <a:schemeClr val="bg1">
                              <a:lumMod val="75000"/>
                            </a:schemeClr>
                          </a:solidFill>
                          <a:latin typeface="Montserrat" panose="00000500000000000000" pitchFamily="2" charset="0"/>
                          <a:ea typeface="+mn-ea"/>
                          <a:cs typeface="Arial"/>
                        </a:rPr>
                        <a:t>Obiettivi di Valore Pubblico Territoriale (OVPT) trasversali</a:t>
                      </a:r>
                      <a:r>
                        <a:rPr lang="it-IT" sz="1800" kern="1200" dirty="0">
                          <a:solidFill>
                            <a:schemeClr val="bg1">
                              <a:lumMod val="75000"/>
                            </a:schemeClr>
                          </a:solidFill>
                          <a:latin typeface="Montserrat" panose="00000500000000000000" pitchFamily="2" charset="0"/>
                          <a:ea typeface="+mn-ea"/>
                          <a:cs typeface="Arial"/>
                        </a:rPr>
                        <a:t> alle Province e della tassonomia degli </a:t>
                      </a:r>
                      <a:r>
                        <a:rPr lang="it-IT" sz="1800" b="1" kern="1200" dirty="0">
                          <a:solidFill>
                            <a:schemeClr val="bg1">
                              <a:lumMod val="75000"/>
                            </a:schemeClr>
                          </a:solidFill>
                          <a:latin typeface="Montserrat" panose="00000500000000000000" pitchFamily="2" charset="0"/>
                          <a:ea typeface="+mn-ea"/>
                          <a:cs typeface="Arial"/>
                        </a:rPr>
                        <a:t>Obiettivi per tutti i livelli programmatici </a:t>
                      </a:r>
                      <a:r>
                        <a:rPr lang="it-IT" sz="1800" kern="1200" dirty="0">
                          <a:solidFill>
                            <a:schemeClr val="bg1">
                              <a:lumMod val="75000"/>
                            </a:schemeClr>
                          </a:solidFill>
                          <a:latin typeface="Montserrat" panose="00000500000000000000" pitchFamily="2" charset="0"/>
                          <a:ea typeface="+mn-ea"/>
                          <a:cs typeface="Arial"/>
                        </a:rPr>
                        <a:t>previsti dal PIAO [ONLINE]</a:t>
                      </a:r>
                    </a:p>
                  </a:txBody>
                  <a:tcPr/>
                </a:tc>
                <a:extLst>
                  <a:ext uri="{0D108BD9-81ED-4DB2-BD59-A6C34878D82A}">
                    <a16:rowId xmlns:a16="http://schemas.microsoft.com/office/drawing/2014/main" val="369814971"/>
                  </a:ext>
                </a:extLst>
              </a:tr>
              <a:tr h="592892">
                <a:tc>
                  <a:txBody>
                    <a:bodyPr/>
                    <a:lstStyle/>
                    <a:p>
                      <a:r>
                        <a:rPr lang="it-IT" sz="1800" b="1" kern="1200" dirty="0">
                          <a:solidFill>
                            <a:schemeClr val="bg1">
                              <a:lumMod val="75000"/>
                            </a:schemeClr>
                          </a:solidFill>
                          <a:latin typeface="Montserrat" panose="00000500000000000000" pitchFamily="2" charset="0"/>
                          <a:ea typeface="+mn-ea"/>
                          <a:cs typeface="Arial"/>
                        </a:rPr>
                        <a:t>F3</a:t>
                      </a:r>
                    </a:p>
                  </a:txBody>
                  <a:tcPr/>
                </a:tc>
                <a:tc>
                  <a:txBody>
                    <a:bodyPr/>
                    <a:lstStyle/>
                    <a:p>
                      <a:r>
                        <a:rPr lang="it-IT" sz="1800" b="1" kern="1200" dirty="0">
                          <a:solidFill>
                            <a:schemeClr val="bg1">
                              <a:lumMod val="75000"/>
                            </a:schemeClr>
                          </a:solidFill>
                          <a:latin typeface="Montserrat" panose="00000500000000000000" pitchFamily="2" charset="0"/>
                          <a:ea typeface="+mn-ea"/>
                          <a:cs typeface="Arial"/>
                        </a:rPr>
                        <a:t>O3. </a:t>
                      </a:r>
                      <a:endParaRPr lang="it-IT" sz="1800" kern="1200" dirty="0">
                        <a:solidFill>
                          <a:schemeClr val="bg1">
                            <a:lumMod val="75000"/>
                          </a:schemeClr>
                        </a:solidFill>
                        <a:latin typeface="Montserrat" panose="00000500000000000000" pitchFamily="2" charset="0"/>
                        <a:ea typeface="+mn-ea"/>
                        <a:cs typeface="Arial"/>
                      </a:endParaRPr>
                    </a:p>
                  </a:txBody>
                  <a:tcPr/>
                </a:tc>
                <a:tc>
                  <a:txBody>
                    <a:bodyPr/>
                    <a:lstStyle/>
                    <a:p>
                      <a:r>
                        <a:rPr lang="it-IT" sz="1800" b="1" kern="1200" dirty="0">
                          <a:solidFill>
                            <a:schemeClr val="bg1">
                              <a:lumMod val="75000"/>
                            </a:schemeClr>
                          </a:solidFill>
                          <a:latin typeface="Montserrat" panose="00000500000000000000" pitchFamily="2" charset="0"/>
                          <a:ea typeface="+mn-ea"/>
                          <a:cs typeface="Arial"/>
                        </a:rPr>
                        <a:t>I3. </a:t>
                      </a:r>
                      <a:r>
                        <a:rPr lang="it-IT" sz="1800" b="1" i="1" kern="1200" dirty="0">
                          <a:solidFill>
                            <a:schemeClr val="bg1">
                              <a:lumMod val="75000"/>
                            </a:schemeClr>
                          </a:solidFill>
                          <a:latin typeface="Montserrat" panose="00000500000000000000" pitchFamily="2" charset="0"/>
                          <a:ea typeface="+mn-ea"/>
                          <a:cs typeface="Arial"/>
                        </a:rPr>
                        <a:t>Workshop intermedio di discussione e consolidamento </a:t>
                      </a:r>
                      <a:r>
                        <a:rPr lang="it-IT" sz="1800" kern="1200" dirty="0">
                          <a:solidFill>
                            <a:schemeClr val="bg1">
                              <a:lumMod val="75000"/>
                            </a:schemeClr>
                          </a:solidFill>
                          <a:latin typeface="Montserrat" panose="00000500000000000000" pitchFamily="2" charset="0"/>
                          <a:ea typeface="+mn-ea"/>
                          <a:cs typeface="Arial"/>
                        </a:rPr>
                        <a:t>degli </a:t>
                      </a:r>
                      <a:r>
                        <a:rPr lang="it-IT" sz="1800" b="1" kern="1200" dirty="0">
                          <a:solidFill>
                            <a:schemeClr val="bg1">
                              <a:lumMod val="75000"/>
                            </a:schemeClr>
                          </a:solidFill>
                          <a:latin typeface="Montserrat" panose="00000500000000000000" pitchFamily="2" charset="0"/>
                          <a:ea typeface="+mn-ea"/>
                          <a:cs typeface="Arial"/>
                        </a:rPr>
                        <a:t>Indicatori</a:t>
                      </a:r>
                      <a:r>
                        <a:rPr lang="it-IT" sz="1800" kern="1200" dirty="0">
                          <a:solidFill>
                            <a:schemeClr val="bg1">
                              <a:lumMod val="75000"/>
                            </a:schemeClr>
                          </a:solidFill>
                          <a:latin typeface="Montserrat" panose="00000500000000000000" pitchFamily="2" charset="0"/>
                          <a:ea typeface="+mn-ea"/>
                          <a:cs typeface="Arial"/>
                        </a:rPr>
                        <a:t> da associare agli Obiettivi di cui al punto precedente [ONLINE]</a:t>
                      </a:r>
                    </a:p>
                  </a:txBody>
                  <a:tcPr/>
                </a:tc>
                <a:extLst>
                  <a:ext uri="{0D108BD9-81ED-4DB2-BD59-A6C34878D82A}">
                    <a16:rowId xmlns:a16="http://schemas.microsoft.com/office/drawing/2014/main" val="2117904046"/>
                  </a:ext>
                </a:extLst>
              </a:tr>
              <a:tr h="592892">
                <a:tc>
                  <a:txBody>
                    <a:bodyPr/>
                    <a:lstStyle/>
                    <a:p>
                      <a:r>
                        <a:rPr lang="it-IT" sz="1800" b="1" kern="1200" dirty="0">
                          <a:solidFill>
                            <a:schemeClr val="bg1">
                              <a:lumMod val="75000"/>
                            </a:schemeClr>
                          </a:solidFill>
                          <a:latin typeface="Montserrat" panose="00000500000000000000" pitchFamily="2" charset="0"/>
                          <a:ea typeface="+mn-ea"/>
                          <a:cs typeface="Arial"/>
                        </a:rPr>
                        <a:t>F4</a:t>
                      </a:r>
                    </a:p>
                  </a:txBody>
                  <a:tcPr/>
                </a:tc>
                <a:tc>
                  <a:txBody>
                    <a:bodyPr/>
                    <a:lstStyle/>
                    <a:p>
                      <a:r>
                        <a:rPr lang="it-IT" sz="1800" b="1" kern="1200" dirty="0">
                          <a:solidFill>
                            <a:schemeClr val="bg1">
                              <a:lumMod val="75000"/>
                            </a:schemeClr>
                          </a:solidFill>
                          <a:latin typeface="Montserrat" panose="00000500000000000000" pitchFamily="2" charset="0"/>
                          <a:ea typeface="+mn-ea"/>
                          <a:cs typeface="Arial"/>
                        </a:rPr>
                        <a:t>O4. </a:t>
                      </a:r>
                      <a:endParaRPr lang="it-IT" sz="1800" kern="1200" dirty="0">
                        <a:solidFill>
                          <a:schemeClr val="bg1">
                            <a:lumMod val="75000"/>
                          </a:schemeClr>
                        </a:solidFill>
                        <a:latin typeface="Montserrat" panose="00000500000000000000" pitchFamily="2" charset="0"/>
                        <a:ea typeface="+mn-ea"/>
                        <a:cs typeface="Arial"/>
                      </a:endParaRPr>
                    </a:p>
                  </a:txBody>
                  <a:tcPr/>
                </a:tc>
                <a:tc>
                  <a:txBody>
                    <a:bodyPr/>
                    <a:lstStyle/>
                    <a:p>
                      <a:r>
                        <a:rPr lang="it-IT" sz="1800" b="1" kern="1200" dirty="0">
                          <a:solidFill>
                            <a:schemeClr val="bg1">
                              <a:lumMod val="75000"/>
                            </a:schemeClr>
                          </a:solidFill>
                          <a:latin typeface="Montserrat" panose="00000500000000000000" pitchFamily="2" charset="0"/>
                          <a:ea typeface="+mn-ea"/>
                          <a:cs typeface="Arial"/>
                        </a:rPr>
                        <a:t>I4. </a:t>
                      </a:r>
                      <a:r>
                        <a:rPr lang="it-IT" sz="1800" b="1" i="1" kern="1200" dirty="0">
                          <a:solidFill>
                            <a:schemeClr val="bg1">
                              <a:lumMod val="75000"/>
                            </a:schemeClr>
                          </a:solidFill>
                          <a:latin typeface="Montserrat" panose="00000500000000000000" pitchFamily="2" charset="0"/>
                          <a:ea typeface="+mn-ea"/>
                          <a:cs typeface="Arial"/>
                        </a:rPr>
                        <a:t>Workshop intermedio di discussione e consolidamento </a:t>
                      </a:r>
                      <a:r>
                        <a:rPr lang="it-IT" sz="1800" kern="1200" dirty="0">
                          <a:solidFill>
                            <a:schemeClr val="bg1">
                              <a:lumMod val="75000"/>
                            </a:schemeClr>
                          </a:solidFill>
                          <a:latin typeface="Montserrat" panose="00000500000000000000" pitchFamily="2" charset="0"/>
                          <a:ea typeface="+mn-ea"/>
                          <a:cs typeface="Arial"/>
                        </a:rPr>
                        <a:t>dell’</a:t>
                      </a:r>
                      <a:r>
                        <a:rPr lang="it-IT" sz="1800" b="1" kern="1200" dirty="0">
                          <a:solidFill>
                            <a:schemeClr val="bg1">
                              <a:lumMod val="75000"/>
                            </a:schemeClr>
                          </a:solidFill>
                          <a:latin typeface="Montserrat" panose="00000500000000000000" pitchFamily="2" charset="0"/>
                          <a:ea typeface="+mn-ea"/>
                          <a:cs typeface="Arial"/>
                        </a:rPr>
                        <a:t>Architettura Programmatica Integrata</a:t>
                      </a:r>
                      <a:r>
                        <a:rPr lang="it-IT" sz="1800" kern="1200" dirty="0">
                          <a:solidFill>
                            <a:schemeClr val="bg1">
                              <a:lumMod val="75000"/>
                            </a:schemeClr>
                          </a:solidFill>
                          <a:latin typeface="Montserrat" panose="00000500000000000000" pitchFamily="2" charset="0"/>
                          <a:ea typeface="+mn-ea"/>
                          <a:cs typeface="Arial"/>
                        </a:rPr>
                        <a:t>, con particolare riferimento ai rapporti tra DUP, PEG, PIAO fondati su processi di progettazione parallela [ONLINE]</a:t>
                      </a:r>
                    </a:p>
                  </a:txBody>
                  <a:tcPr/>
                </a:tc>
                <a:extLst>
                  <a:ext uri="{0D108BD9-81ED-4DB2-BD59-A6C34878D82A}">
                    <a16:rowId xmlns:a16="http://schemas.microsoft.com/office/drawing/2014/main" val="1531523466"/>
                  </a:ext>
                </a:extLst>
              </a:tr>
              <a:tr h="592892">
                <a:tc>
                  <a:txBody>
                    <a:bodyPr/>
                    <a:lstStyle/>
                    <a:p>
                      <a:r>
                        <a:rPr lang="it-IT" sz="1800" b="1" kern="1200" dirty="0">
                          <a:solidFill>
                            <a:schemeClr val="tx1"/>
                          </a:solidFill>
                          <a:latin typeface="Montserrat" panose="00000500000000000000" pitchFamily="2" charset="0"/>
                          <a:ea typeface="+mn-ea"/>
                          <a:cs typeface="Arial"/>
                        </a:rPr>
                        <a:t>F5</a:t>
                      </a:r>
                    </a:p>
                  </a:txBody>
                  <a:tcPr/>
                </a:tc>
                <a:tc>
                  <a:txBody>
                    <a:bodyPr/>
                    <a:lstStyle/>
                    <a:p>
                      <a:r>
                        <a:rPr lang="it-IT" sz="1800" b="1" kern="1200" dirty="0">
                          <a:solidFill>
                            <a:schemeClr val="tx1"/>
                          </a:solidFill>
                          <a:latin typeface="Montserrat" panose="00000500000000000000" pitchFamily="2" charset="0"/>
                          <a:ea typeface="+mn-ea"/>
                          <a:cs typeface="Arial"/>
                        </a:rPr>
                        <a:t>O5. </a:t>
                      </a:r>
                      <a:endParaRPr lang="it-IT" sz="1800" kern="1200" dirty="0">
                        <a:solidFill>
                          <a:schemeClr val="tx1"/>
                        </a:solidFill>
                        <a:latin typeface="Montserrat" panose="00000500000000000000" pitchFamily="2" charset="0"/>
                        <a:ea typeface="+mn-ea"/>
                        <a:cs typeface="Arial"/>
                      </a:endParaRPr>
                    </a:p>
                  </a:txBody>
                  <a:tcPr/>
                </a:tc>
                <a:tc>
                  <a:txBody>
                    <a:bodyPr/>
                    <a:lstStyle/>
                    <a:p>
                      <a:pPr marL="0" indent="0">
                        <a:buFont typeface="Arial" panose="020B0604020202020204" pitchFamily="34" charset="0"/>
                        <a:buNone/>
                      </a:pPr>
                      <a:r>
                        <a:rPr lang="it-IT" sz="1800" b="1" kern="1200" dirty="0">
                          <a:solidFill>
                            <a:schemeClr val="tx1"/>
                          </a:solidFill>
                          <a:latin typeface="Montserrat" panose="00000500000000000000" pitchFamily="2" charset="0"/>
                          <a:ea typeface="+mn-ea"/>
                          <a:cs typeface="Arial"/>
                        </a:rPr>
                        <a:t>I5. </a:t>
                      </a:r>
                      <a:r>
                        <a:rPr lang="it-IT" sz="1800" b="1" i="1" kern="1200" dirty="0">
                          <a:solidFill>
                            <a:schemeClr val="tx1"/>
                          </a:solidFill>
                          <a:latin typeface="Montserrat" panose="00000500000000000000" pitchFamily="2" charset="0"/>
                          <a:ea typeface="+mn-ea"/>
                          <a:cs typeface="Arial"/>
                        </a:rPr>
                        <a:t>Workshop intermedio di discussione e consolidamento </a:t>
                      </a:r>
                      <a:r>
                        <a:rPr lang="it-IT" sz="1800" kern="1200" dirty="0">
                          <a:solidFill>
                            <a:schemeClr val="tx1"/>
                          </a:solidFill>
                          <a:latin typeface="Montserrat" panose="00000500000000000000" pitchFamily="2" charset="0"/>
                          <a:ea typeface="+mn-ea"/>
                          <a:cs typeface="Arial"/>
                        </a:rPr>
                        <a:t>del </a:t>
                      </a:r>
                      <a:r>
                        <a:rPr lang="it-IT" sz="1800" b="1" kern="1200" dirty="0">
                          <a:solidFill>
                            <a:schemeClr val="tx1"/>
                          </a:solidFill>
                          <a:latin typeface="Montserrat" panose="00000500000000000000" pitchFamily="2" charset="0"/>
                          <a:ea typeface="+mn-ea"/>
                          <a:cs typeface="Arial"/>
                        </a:rPr>
                        <a:t>Tableau di supporto alla programmazione delle performance organizzative e individuali </a:t>
                      </a:r>
                      <a:r>
                        <a:rPr lang="it-IT" sz="1800" kern="1200" dirty="0">
                          <a:solidFill>
                            <a:schemeClr val="tx1"/>
                          </a:solidFill>
                          <a:latin typeface="Montserrat" panose="00000500000000000000" pitchFamily="2" charset="0"/>
                          <a:ea typeface="+mn-ea"/>
                          <a:cs typeface="Arial"/>
                        </a:rPr>
                        <a:t>(dei soli Dirigenti e delle Elevate Qualificazioni) in modo integrato e funzionale agli OVPT [ONLINE]</a:t>
                      </a:r>
                    </a:p>
                  </a:txBody>
                  <a:tcPr/>
                </a:tc>
                <a:extLst>
                  <a:ext uri="{0D108BD9-81ED-4DB2-BD59-A6C34878D82A}">
                    <a16:rowId xmlns:a16="http://schemas.microsoft.com/office/drawing/2014/main" val="3676061307"/>
                  </a:ext>
                </a:extLst>
              </a:tr>
              <a:tr h="382357">
                <a:tc>
                  <a:txBody>
                    <a:bodyPr/>
                    <a:lstStyle/>
                    <a:p>
                      <a:r>
                        <a:rPr lang="it-IT" sz="1600" b="1" kern="1200" dirty="0">
                          <a:solidFill>
                            <a:schemeClr val="bg1">
                              <a:lumMod val="75000"/>
                            </a:schemeClr>
                          </a:solidFill>
                          <a:latin typeface="Montserrat" panose="00000500000000000000" pitchFamily="2" charset="0"/>
                          <a:ea typeface="+mn-ea"/>
                          <a:cs typeface="Arial"/>
                        </a:rPr>
                        <a:t>Trasversale a tutto il progetto</a:t>
                      </a:r>
                    </a:p>
                  </a:txBody>
                  <a:tcPr/>
                </a:tc>
                <a:tc>
                  <a:txBody>
                    <a:bodyPr/>
                    <a:lstStyle/>
                    <a:p>
                      <a:r>
                        <a:rPr lang="it-IT" sz="1800" b="1" kern="1200" dirty="0">
                          <a:solidFill>
                            <a:schemeClr val="bg1">
                              <a:lumMod val="75000"/>
                            </a:schemeClr>
                          </a:solidFill>
                          <a:latin typeface="Montserrat" panose="00000500000000000000" pitchFamily="2" charset="0"/>
                          <a:ea typeface="+mn-ea"/>
                          <a:cs typeface="Arial"/>
                        </a:rPr>
                        <a:t>O6. </a:t>
                      </a:r>
                      <a:endParaRPr lang="it-IT" sz="1800" kern="1200" dirty="0">
                        <a:solidFill>
                          <a:schemeClr val="bg1">
                            <a:lumMod val="75000"/>
                          </a:schemeClr>
                        </a:solidFill>
                        <a:latin typeface="Montserrat" panose="00000500000000000000" pitchFamily="2" charset="0"/>
                        <a:ea typeface="+mn-ea"/>
                        <a:cs typeface="Arial"/>
                      </a:endParaRPr>
                    </a:p>
                  </a:txBody>
                  <a:tcPr/>
                </a:tc>
                <a:tc>
                  <a:txBody>
                    <a:bodyPr/>
                    <a:lstStyle/>
                    <a:p>
                      <a:r>
                        <a:rPr lang="it-IT" sz="1800" b="1" kern="1200" dirty="0">
                          <a:solidFill>
                            <a:schemeClr val="bg1">
                              <a:lumMod val="75000"/>
                            </a:schemeClr>
                          </a:solidFill>
                          <a:latin typeface="Montserrat" panose="00000500000000000000" pitchFamily="2" charset="0"/>
                          <a:ea typeface="+mn-ea"/>
                          <a:cs typeface="Arial"/>
                        </a:rPr>
                        <a:t>I6. </a:t>
                      </a:r>
                      <a:r>
                        <a:rPr lang="it-IT" sz="1800" b="1" i="1" kern="1200" dirty="0">
                          <a:solidFill>
                            <a:schemeClr val="bg1">
                              <a:lumMod val="75000"/>
                            </a:schemeClr>
                          </a:solidFill>
                          <a:latin typeface="Montserrat" panose="00000500000000000000" pitchFamily="2" charset="0"/>
                          <a:ea typeface="+mn-ea"/>
                          <a:cs typeface="Arial"/>
                        </a:rPr>
                        <a:t>Convegno finale </a:t>
                      </a:r>
                      <a:r>
                        <a:rPr lang="it-IT" sz="1800" kern="1200" dirty="0">
                          <a:solidFill>
                            <a:schemeClr val="bg1">
                              <a:lumMod val="75000"/>
                            </a:schemeClr>
                          </a:solidFill>
                          <a:latin typeface="Montserrat" panose="00000500000000000000" pitchFamily="2" charset="0"/>
                          <a:ea typeface="+mn-ea"/>
                          <a:cs typeface="Arial"/>
                        </a:rPr>
                        <a:t>di presentazione del </a:t>
                      </a:r>
                      <a:r>
                        <a:rPr lang="it-IT" sz="1800" b="1" kern="1200" dirty="0">
                          <a:solidFill>
                            <a:schemeClr val="bg1">
                              <a:lumMod val="75000"/>
                            </a:schemeClr>
                          </a:solidFill>
                          <a:latin typeface="Montserrat" panose="00000500000000000000" pitchFamily="2" charset="0"/>
                          <a:ea typeface="+mn-ea"/>
                          <a:cs typeface="Arial"/>
                        </a:rPr>
                        <a:t>Report finale </a:t>
                      </a:r>
                      <a:r>
                        <a:rPr lang="it-IT" sz="1800" kern="1200" dirty="0">
                          <a:solidFill>
                            <a:schemeClr val="bg1">
                              <a:lumMod val="75000"/>
                            </a:schemeClr>
                          </a:solidFill>
                          <a:latin typeface="Montserrat" panose="00000500000000000000" pitchFamily="2" charset="0"/>
                          <a:ea typeface="+mn-ea"/>
                          <a:cs typeface="Arial"/>
                        </a:rPr>
                        <a:t>di sintesi dell’azione di accompagnamento svolta, dei risultati raggiunti e delle criticità ancora presenti, che comprenda e metta a sistema tutti gli output consolidati a valle dei suddetti workshop [IN PRESENZA]</a:t>
                      </a:r>
                    </a:p>
                  </a:txBody>
                  <a:tcPr/>
                </a:tc>
                <a:extLst>
                  <a:ext uri="{0D108BD9-81ED-4DB2-BD59-A6C34878D82A}">
                    <a16:rowId xmlns:a16="http://schemas.microsoft.com/office/drawing/2014/main" val="3958080382"/>
                  </a:ext>
                </a:extLst>
              </a:tr>
            </a:tbl>
          </a:graphicData>
        </a:graphic>
      </p:graphicFrame>
    </p:spTree>
    <p:extLst>
      <p:ext uri="{BB962C8B-B14F-4D97-AF65-F5344CB8AC3E}">
        <p14:creationId xmlns:p14="http://schemas.microsoft.com/office/powerpoint/2010/main" val="2653458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0E6C93-9276-A46D-2F35-2E28FF8F4C02}"/>
            </a:ext>
          </a:extLst>
        </p:cNvPr>
        <p:cNvGrpSpPr/>
        <p:nvPr/>
      </p:nvGrpSpPr>
      <p:grpSpPr>
        <a:xfrm>
          <a:off x="0" y="0"/>
          <a:ext cx="0" cy="0"/>
          <a:chOff x="0" y="0"/>
          <a:chExt cx="0" cy="0"/>
        </a:xfrm>
      </p:grpSpPr>
      <p:sp>
        <p:nvSpPr>
          <p:cNvPr id="3" name="Rettangolo 2">
            <a:extLst>
              <a:ext uri="{FF2B5EF4-FFF2-40B4-BE49-F238E27FC236}">
                <a16:creationId xmlns:a16="http://schemas.microsoft.com/office/drawing/2014/main" id="{E4F0AA64-58FA-3561-DB3E-AA00AE27C433}"/>
              </a:ext>
            </a:extLst>
          </p:cNvPr>
          <p:cNvSpPr/>
          <p:nvPr/>
        </p:nvSpPr>
        <p:spPr>
          <a:xfrm>
            <a:off x="0" y="-24349"/>
            <a:ext cx="12192000" cy="531246"/>
          </a:xfrm>
          <a:prstGeom prst="rect">
            <a:avLst/>
          </a:prstGeom>
          <a:solidFill>
            <a:srgbClr val="00A3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000" b="1" dirty="0">
                <a:latin typeface="Montserrat" panose="00000500000000000000" pitchFamily="2" charset="0"/>
              </a:rPr>
              <a:t>Metodologia</a:t>
            </a:r>
          </a:p>
        </p:txBody>
      </p:sp>
      <p:graphicFrame>
        <p:nvGraphicFramePr>
          <p:cNvPr id="2" name="Tabella 1">
            <a:extLst>
              <a:ext uri="{FF2B5EF4-FFF2-40B4-BE49-F238E27FC236}">
                <a16:creationId xmlns:a16="http://schemas.microsoft.com/office/drawing/2014/main" id="{6BE502AA-D3E3-4347-F9F4-1D33C0A703F4}"/>
              </a:ext>
            </a:extLst>
          </p:cNvPr>
          <p:cNvGraphicFramePr>
            <a:graphicFrameLocks noGrp="1"/>
          </p:cNvGraphicFramePr>
          <p:nvPr>
            <p:extLst>
              <p:ext uri="{D42A27DB-BD31-4B8C-83A1-F6EECF244321}">
                <p14:modId xmlns:p14="http://schemas.microsoft.com/office/powerpoint/2010/main" val="746854322"/>
              </p:ext>
            </p:extLst>
          </p:nvPr>
        </p:nvGraphicFramePr>
        <p:xfrm>
          <a:off x="-1" y="506896"/>
          <a:ext cx="12191999" cy="6351104"/>
        </p:xfrm>
        <a:graphic>
          <a:graphicData uri="http://schemas.openxmlformats.org/drawingml/2006/table">
            <a:tbl>
              <a:tblPr firstRow="1" bandRow="1">
                <a:tableStyleId>{5940675A-B579-460E-94D1-54222C63F5DA}</a:tableStyleId>
              </a:tblPr>
              <a:tblGrid>
                <a:gridCol w="1787980">
                  <a:extLst>
                    <a:ext uri="{9D8B030D-6E8A-4147-A177-3AD203B41FA5}">
                      <a16:colId xmlns:a16="http://schemas.microsoft.com/office/drawing/2014/main" val="584956621"/>
                    </a:ext>
                  </a:extLst>
                </a:gridCol>
                <a:gridCol w="595547">
                  <a:extLst>
                    <a:ext uri="{9D8B030D-6E8A-4147-A177-3AD203B41FA5}">
                      <a16:colId xmlns:a16="http://schemas.microsoft.com/office/drawing/2014/main" val="3918679331"/>
                    </a:ext>
                  </a:extLst>
                </a:gridCol>
                <a:gridCol w="9808472">
                  <a:extLst>
                    <a:ext uri="{9D8B030D-6E8A-4147-A177-3AD203B41FA5}">
                      <a16:colId xmlns:a16="http://schemas.microsoft.com/office/drawing/2014/main" val="2518859855"/>
                    </a:ext>
                  </a:extLst>
                </a:gridCol>
              </a:tblGrid>
              <a:tr h="951845">
                <a:tc>
                  <a:txBody>
                    <a:bodyPr/>
                    <a:lstStyle/>
                    <a:p>
                      <a:r>
                        <a:rPr lang="it-IT" sz="1400" b="1" kern="1200" dirty="0">
                          <a:solidFill>
                            <a:schemeClr val="bg1">
                              <a:lumMod val="65000"/>
                            </a:schemeClr>
                          </a:solidFill>
                          <a:latin typeface="Montserrat" panose="00000500000000000000" pitchFamily="2" charset="0"/>
                          <a:ea typeface="+mn-ea"/>
                          <a:cs typeface="Arial"/>
                        </a:rPr>
                        <a:t>F1</a:t>
                      </a:r>
                    </a:p>
                  </a:txBody>
                  <a:tcPr/>
                </a:tc>
                <a:tc>
                  <a:txBody>
                    <a:bodyPr/>
                    <a:lstStyle/>
                    <a:p>
                      <a:r>
                        <a:rPr lang="it-IT" sz="1400" b="1" kern="1200" dirty="0">
                          <a:solidFill>
                            <a:schemeClr val="bg1">
                              <a:lumMod val="65000"/>
                            </a:schemeClr>
                          </a:solidFill>
                          <a:latin typeface="Montserrat" panose="00000500000000000000" pitchFamily="2" charset="0"/>
                          <a:ea typeface="+mn-ea"/>
                          <a:cs typeface="Arial"/>
                        </a:rPr>
                        <a:t>O1. </a:t>
                      </a:r>
                      <a:endParaRPr lang="it-IT" sz="1400" kern="1200" dirty="0">
                        <a:solidFill>
                          <a:schemeClr val="bg1">
                            <a:lumMod val="65000"/>
                          </a:schemeClr>
                        </a:solidFill>
                        <a:latin typeface="Montserrat" panose="00000500000000000000" pitchFamily="2" charset="0"/>
                        <a:ea typeface="+mn-ea"/>
                        <a:cs typeface="Arial"/>
                      </a:endParaRPr>
                    </a:p>
                  </a:txBody>
                  <a:tcPr/>
                </a:tc>
                <a:tc>
                  <a:txBody>
                    <a:bodyPr/>
                    <a:lstStyle/>
                    <a:p>
                      <a:r>
                        <a:rPr lang="it-IT" sz="1400" b="1" kern="1200" dirty="0">
                          <a:solidFill>
                            <a:schemeClr val="bg1">
                              <a:lumMod val="65000"/>
                            </a:schemeClr>
                          </a:solidFill>
                          <a:latin typeface="Montserrat" panose="00000500000000000000" pitchFamily="2" charset="0"/>
                          <a:ea typeface="+mn-ea"/>
                          <a:cs typeface="Arial"/>
                        </a:rPr>
                        <a:t>M1. Metodologia di sintesi matriciale </a:t>
                      </a:r>
                      <a:r>
                        <a:rPr lang="it-IT" sz="1400" kern="1200" dirty="0">
                          <a:solidFill>
                            <a:schemeClr val="bg1">
                              <a:lumMod val="65000"/>
                            </a:schemeClr>
                          </a:solidFill>
                          <a:latin typeface="Montserrat" panose="00000500000000000000" pitchFamily="2" charset="0"/>
                          <a:ea typeface="+mn-ea"/>
                          <a:cs typeface="Arial"/>
                        </a:rPr>
                        <a:t>delle Linee Guida e del Manuale Operativo per le Province sul PIAO </a:t>
                      </a:r>
                      <a:r>
                        <a:rPr lang="it-IT" sz="1400" b="1" kern="1200" dirty="0">
                          <a:solidFill>
                            <a:schemeClr val="bg1">
                              <a:lumMod val="65000"/>
                            </a:schemeClr>
                          </a:solidFill>
                          <a:latin typeface="Montserrat" panose="00000500000000000000" pitchFamily="2" charset="0"/>
                          <a:ea typeface="+mn-ea"/>
                          <a:cs typeface="Arial"/>
                        </a:rPr>
                        <a:t>che esporrà in verticale i principali standard di qualità </a:t>
                      </a:r>
                      <a:r>
                        <a:rPr lang="it-IT" sz="1400" kern="1200" dirty="0">
                          <a:solidFill>
                            <a:schemeClr val="bg1">
                              <a:lumMod val="65000"/>
                            </a:schemeClr>
                          </a:solidFill>
                          <a:latin typeface="Montserrat" panose="00000500000000000000" pitchFamily="2" charset="0"/>
                          <a:ea typeface="+mn-ea"/>
                          <a:cs typeface="Arial"/>
                        </a:rPr>
                        <a:t>previsti dal Manuale Operativo </a:t>
                      </a:r>
                      <a:r>
                        <a:rPr lang="it-IT" sz="1400" b="1" kern="1200" dirty="0">
                          <a:solidFill>
                            <a:schemeClr val="bg1">
                              <a:lumMod val="65000"/>
                            </a:schemeClr>
                          </a:solidFill>
                          <a:latin typeface="Montserrat" panose="00000500000000000000" pitchFamily="2" charset="0"/>
                          <a:ea typeface="+mn-ea"/>
                          <a:cs typeface="Arial"/>
                        </a:rPr>
                        <a:t>e in orizzontale le indicazioni operative per attuare i suddetti standard</a:t>
                      </a:r>
                      <a:r>
                        <a:rPr lang="it-IT" sz="1400" kern="1200" dirty="0">
                          <a:solidFill>
                            <a:schemeClr val="bg1">
                              <a:lumMod val="65000"/>
                            </a:schemeClr>
                          </a:solidFill>
                          <a:latin typeface="Montserrat" panose="00000500000000000000" pitchFamily="2" charset="0"/>
                          <a:ea typeface="+mn-ea"/>
                          <a:cs typeface="Arial"/>
                        </a:rPr>
                        <a:t>, prima per le Province che partano dal livello base e poi per le Province che scelgano volontariamente di applicare il livello avanzato degli standard previsti dal Manuale Operativo</a:t>
                      </a:r>
                    </a:p>
                  </a:txBody>
                  <a:tcPr/>
                </a:tc>
                <a:extLst>
                  <a:ext uri="{0D108BD9-81ED-4DB2-BD59-A6C34878D82A}">
                    <a16:rowId xmlns:a16="http://schemas.microsoft.com/office/drawing/2014/main" val="1558239529"/>
                  </a:ext>
                </a:extLst>
              </a:tr>
              <a:tr h="1165189">
                <a:tc>
                  <a:txBody>
                    <a:bodyPr/>
                    <a:lstStyle/>
                    <a:p>
                      <a:r>
                        <a:rPr lang="it-IT" sz="1400" b="1" kern="1200" dirty="0">
                          <a:solidFill>
                            <a:schemeClr val="bg1">
                              <a:lumMod val="75000"/>
                            </a:schemeClr>
                          </a:solidFill>
                          <a:latin typeface="Montserrat" panose="00000500000000000000" pitchFamily="2" charset="0"/>
                          <a:ea typeface="+mn-ea"/>
                          <a:cs typeface="Arial"/>
                        </a:rPr>
                        <a:t>F2</a:t>
                      </a:r>
                    </a:p>
                  </a:txBody>
                  <a:tcPr/>
                </a:tc>
                <a:tc>
                  <a:txBody>
                    <a:bodyPr/>
                    <a:lstStyle/>
                    <a:p>
                      <a:r>
                        <a:rPr lang="it-IT" sz="1400" b="1" kern="1200" dirty="0">
                          <a:solidFill>
                            <a:schemeClr val="bg1">
                              <a:lumMod val="75000"/>
                            </a:schemeClr>
                          </a:solidFill>
                          <a:latin typeface="Montserrat" panose="00000500000000000000" pitchFamily="2" charset="0"/>
                          <a:ea typeface="+mn-ea"/>
                          <a:cs typeface="Arial"/>
                        </a:rPr>
                        <a:t>O2a.</a:t>
                      </a:r>
                      <a:endParaRPr lang="it-IT" sz="1400" kern="1200" dirty="0">
                        <a:solidFill>
                          <a:schemeClr val="bg1">
                            <a:lumMod val="75000"/>
                          </a:schemeClr>
                        </a:solidFill>
                        <a:latin typeface="Montserrat" panose="00000500000000000000" pitchFamily="2" charset="0"/>
                        <a:ea typeface="+mn-ea"/>
                        <a:cs typeface="Arial"/>
                      </a:endParaRPr>
                    </a:p>
                  </a:txBody>
                  <a:tcPr/>
                </a:tc>
                <a:tc>
                  <a:txBody>
                    <a:bodyPr/>
                    <a:lstStyle/>
                    <a:p>
                      <a:r>
                        <a:rPr lang="it-IT" sz="1400" b="1" kern="1200" dirty="0">
                          <a:solidFill>
                            <a:schemeClr val="bg1">
                              <a:lumMod val="75000"/>
                            </a:schemeClr>
                          </a:solidFill>
                          <a:latin typeface="Montserrat" panose="00000500000000000000" pitchFamily="2" charset="0"/>
                          <a:ea typeface="+mn-ea"/>
                          <a:cs typeface="Arial"/>
                        </a:rPr>
                        <a:t>M2a.</a:t>
                      </a:r>
                      <a:r>
                        <a:rPr lang="it-IT" sz="1400" kern="1200" dirty="0">
                          <a:solidFill>
                            <a:schemeClr val="bg1">
                              <a:lumMod val="75000"/>
                            </a:schemeClr>
                          </a:solidFill>
                          <a:latin typeface="Montserrat" panose="00000500000000000000" pitchFamily="2" charset="0"/>
                          <a:ea typeface="+mn-ea"/>
                          <a:cs typeface="Arial"/>
                        </a:rPr>
                        <a:t> </a:t>
                      </a:r>
                      <a:r>
                        <a:rPr lang="it-IT" sz="1400" b="1" kern="1200" dirty="0">
                          <a:solidFill>
                            <a:schemeClr val="bg1">
                              <a:lumMod val="75000"/>
                            </a:schemeClr>
                          </a:solidFill>
                          <a:latin typeface="Montserrat" panose="00000500000000000000" pitchFamily="2" charset="0"/>
                          <a:ea typeface="+mn-ea"/>
                          <a:cs typeface="Arial"/>
                        </a:rPr>
                        <a:t>Metodologia di analisi dei PIAO 2025-2027 secondo i Principi Guida della Funzionalità al Valore Pubblico e della Selettività degli obiettivi </a:t>
                      </a:r>
                      <a:r>
                        <a:rPr lang="it-IT" sz="1400" kern="1200" dirty="0">
                          <a:solidFill>
                            <a:schemeClr val="bg1">
                              <a:lumMod val="75000"/>
                            </a:schemeClr>
                          </a:solidFill>
                          <a:latin typeface="Montserrat" panose="00000500000000000000" pitchFamily="2" charset="0"/>
                          <a:ea typeface="+mn-ea"/>
                          <a:cs typeface="Arial"/>
                        </a:rPr>
                        <a:t>delle Province (elaborati dal CERVAP e riportati nelle Linee Guida e nel Manuale Operativo)</a:t>
                      </a:r>
                    </a:p>
                    <a:p>
                      <a:r>
                        <a:rPr lang="it-IT" sz="1400" b="1" kern="1200" dirty="0">
                          <a:solidFill>
                            <a:schemeClr val="bg1">
                              <a:lumMod val="75000"/>
                            </a:schemeClr>
                          </a:solidFill>
                          <a:latin typeface="Montserrat" panose="00000500000000000000" pitchFamily="2" charset="0"/>
                          <a:ea typeface="+mn-ea"/>
                          <a:cs typeface="Arial"/>
                        </a:rPr>
                        <a:t>M2b. Metodologia di ricalibrazione della Tassonomia degli obiettivi </a:t>
                      </a:r>
                      <a:r>
                        <a:rPr lang="it-IT" sz="1400" kern="1200" dirty="0">
                          <a:solidFill>
                            <a:schemeClr val="bg1">
                              <a:lumMod val="75000"/>
                            </a:schemeClr>
                          </a:solidFill>
                          <a:latin typeface="Montserrat" panose="00000500000000000000" pitchFamily="2" charset="0"/>
                          <a:ea typeface="+mn-ea"/>
                          <a:cs typeface="Arial"/>
                        </a:rPr>
                        <a:t>a seguito di confronto con le Province nell’ambito del I Workshop intermedio</a:t>
                      </a:r>
                    </a:p>
                  </a:txBody>
                  <a:tcPr/>
                </a:tc>
                <a:extLst>
                  <a:ext uri="{0D108BD9-81ED-4DB2-BD59-A6C34878D82A}">
                    <a16:rowId xmlns:a16="http://schemas.microsoft.com/office/drawing/2014/main" val="369814971"/>
                  </a:ext>
                </a:extLst>
              </a:tr>
              <a:tr h="1165189">
                <a:tc>
                  <a:txBody>
                    <a:bodyPr/>
                    <a:lstStyle/>
                    <a:p>
                      <a:r>
                        <a:rPr lang="it-IT" sz="1400" b="1" kern="1200" dirty="0">
                          <a:solidFill>
                            <a:schemeClr val="bg1">
                              <a:lumMod val="75000"/>
                            </a:schemeClr>
                          </a:solidFill>
                          <a:latin typeface="Montserrat" panose="00000500000000000000" pitchFamily="2" charset="0"/>
                          <a:ea typeface="+mn-ea"/>
                          <a:cs typeface="Arial"/>
                        </a:rPr>
                        <a:t>F3</a:t>
                      </a:r>
                    </a:p>
                  </a:txBody>
                  <a:tcPr/>
                </a:tc>
                <a:tc>
                  <a:txBody>
                    <a:bodyPr/>
                    <a:lstStyle/>
                    <a:p>
                      <a:r>
                        <a:rPr lang="it-IT" sz="1400" b="1" kern="1200" dirty="0">
                          <a:solidFill>
                            <a:schemeClr val="bg1">
                              <a:lumMod val="75000"/>
                            </a:schemeClr>
                          </a:solidFill>
                          <a:latin typeface="Montserrat" panose="00000500000000000000" pitchFamily="2" charset="0"/>
                          <a:ea typeface="+mn-ea"/>
                          <a:cs typeface="Arial"/>
                        </a:rPr>
                        <a:t>O3. </a:t>
                      </a:r>
                      <a:endParaRPr lang="it-IT" sz="1400" kern="1200" dirty="0">
                        <a:solidFill>
                          <a:schemeClr val="bg1">
                            <a:lumMod val="75000"/>
                          </a:schemeClr>
                        </a:solidFill>
                        <a:latin typeface="Montserrat" panose="00000500000000000000" pitchFamily="2" charset="0"/>
                        <a:ea typeface="+mn-ea"/>
                        <a:cs typeface="Arial"/>
                      </a:endParaRPr>
                    </a:p>
                  </a:txBody>
                  <a:tcPr/>
                </a:tc>
                <a:tc>
                  <a:txBody>
                    <a:bodyPr/>
                    <a:lstStyle/>
                    <a:p>
                      <a:r>
                        <a:rPr lang="it-IT" sz="1400" b="1" kern="1200" dirty="0">
                          <a:solidFill>
                            <a:schemeClr val="bg1">
                              <a:lumMod val="75000"/>
                            </a:schemeClr>
                          </a:solidFill>
                          <a:latin typeface="Montserrat" panose="00000500000000000000" pitchFamily="2" charset="0"/>
                          <a:ea typeface="+mn-ea"/>
                          <a:cs typeface="Arial"/>
                        </a:rPr>
                        <a:t>M3a. Metodologia di analisi dei PIAO 2025-2027 secondo i Principi Guida della Adeguatezza degli indicatori </a:t>
                      </a:r>
                      <a:r>
                        <a:rPr lang="it-IT" sz="1400" kern="1200" dirty="0">
                          <a:solidFill>
                            <a:schemeClr val="bg1">
                              <a:lumMod val="75000"/>
                            </a:schemeClr>
                          </a:solidFill>
                          <a:latin typeface="Montserrat" panose="00000500000000000000" pitchFamily="2" charset="0"/>
                          <a:ea typeface="+mn-ea"/>
                          <a:cs typeface="Arial"/>
                        </a:rPr>
                        <a:t>delle Province (elaborati dal CERVAP e riportati nelle Linee Guida e nel Manuale Operativo)</a:t>
                      </a:r>
                    </a:p>
                    <a:p>
                      <a:r>
                        <a:rPr lang="it-IT" sz="1400" b="1" kern="1200" dirty="0">
                          <a:solidFill>
                            <a:schemeClr val="bg1">
                              <a:lumMod val="75000"/>
                            </a:schemeClr>
                          </a:solidFill>
                          <a:latin typeface="Montserrat" panose="00000500000000000000" pitchFamily="2" charset="0"/>
                          <a:ea typeface="+mn-ea"/>
                          <a:cs typeface="Arial"/>
                        </a:rPr>
                        <a:t>M3b.Metodologia di ricalibrazione del Sistema degli indicatori, accompagnato da schede di illustrazione delle finalità e delle modalità di applicazione per i principali indicatori</a:t>
                      </a:r>
                      <a:r>
                        <a:rPr lang="it-IT" sz="1400" kern="1200" dirty="0">
                          <a:solidFill>
                            <a:schemeClr val="bg1">
                              <a:lumMod val="75000"/>
                            </a:schemeClr>
                          </a:solidFill>
                          <a:latin typeface="Montserrat" panose="00000500000000000000" pitchFamily="2" charset="0"/>
                          <a:ea typeface="+mn-ea"/>
                          <a:cs typeface="Arial"/>
                        </a:rPr>
                        <a:t>, a seguito di confronto con le Province nell’ambito del secondo Workshop intermedio</a:t>
                      </a:r>
                    </a:p>
                  </a:txBody>
                  <a:tcPr/>
                </a:tc>
                <a:extLst>
                  <a:ext uri="{0D108BD9-81ED-4DB2-BD59-A6C34878D82A}">
                    <a16:rowId xmlns:a16="http://schemas.microsoft.com/office/drawing/2014/main" val="2117904046"/>
                  </a:ext>
                </a:extLst>
              </a:tr>
              <a:tr h="1165189">
                <a:tc>
                  <a:txBody>
                    <a:bodyPr/>
                    <a:lstStyle/>
                    <a:p>
                      <a:r>
                        <a:rPr lang="it-IT" sz="1400" b="1" kern="1200" dirty="0">
                          <a:solidFill>
                            <a:schemeClr val="bg1">
                              <a:lumMod val="75000"/>
                            </a:schemeClr>
                          </a:solidFill>
                          <a:latin typeface="Montserrat" panose="00000500000000000000" pitchFamily="2" charset="0"/>
                          <a:ea typeface="+mn-ea"/>
                          <a:cs typeface="Arial"/>
                        </a:rPr>
                        <a:t>F4</a:t>
                      </a:r>
                    </a:p>
                  </a:txBody>
                  <a:tcPr/>
                </a:tc>
                <a:tc>
                  <a:txBody>
                    <a:bodyPr/>
                    <a:lstStyle/>
                    <a:p>
                      <a:r>
                        <a:rPr lang="it-IT" sz="1400" b="1" kern="1200" dirty="0">
                          <a:solidFill>
                            <a:schemeClr val="bg1">
                              <a:lumMod val="75000"/>
                            </a:schemeClr>
                          </a:solidFill>
                          <a:latin typeface="Montserrat" panose="00000500000000000000" pitchFamily="2" charset="0"/>
                          <a:ea typeface="+mn-ea"/>
                          <a:cs typeface="Arial"/>
                        </a:rPr>
                        <a:t>O4. </a:t>
                      </a:r>
                      <a:endParaRPr lang="it-IT" sz="1400" kern="1200" dirty="0">
                        <a:solidFill>
                          <a:schemeClr val="bg1">
                            <a:lumMod val="75000"/>
                          </a:schemeClr>
                        </a:solidFill>
                        <a:latin typeface="Montserrat" panose="00000500000000000000" pitchFamily="2" charset="0"/>
                        <a:ea typeface="+mn-ea"/>
                        <a:cs typeface="Arial"/>
                      </a:endParaRPr>
                    </a:p>
                  </a:txBody>
                  <a:tcPr/>
                </a:tc>
                <a:tc>
                  <a:txBody>
                    <a:bodyPr/>
                    <a:lstStyle/>
                    <a:p>
                      <a:r>
                        <a:rPr lang="it-IT" sz="1400" b="1" kern="1200" dirty="0">
                          <a:solidFill>
                            <a:schemeClr val="bg1">
                              <a:lumMod val="75000"/>
                            </a:schemeClr>
                          </a:solidFill>
                          <a:latin typeface="Montserrat" panose="00000500000000000000" pitchFamily="2" charset="0"/>
                          <a:ea typeface="+mn-ea"/>
                          <a:cs typeface="Arial"/>
                        </a:rPr>
                        <a:t>M4a. Metodologia di analisi dei PIAO 2025-2027 secondo i Principi Guida della Integrazione e della Semplificazione programmatica </a:t>
                      </a:r>
                      <a:r>
                        <a:rPr lang="it-IT" sz="1400" kern="1200" dirty="0">
                          <a:solidFill>
                            <a:schemeClr val="bg1">
                              <a:lumMod val="75000"/>
                            </a:schemeClr>
                          </a:solidFill>
                          <a:latin typeface="Montserrat" panose="00000500000000000000" pitchFamily="2" charset="0"/>
                          <a:ea typeface="+mn-ea"/>
                          <a:cs typeface="Arial"/>
                        </a:rPr>
                        <a:t>delle Province (elaborati dal CERVAP e riportati nelle Linee Guida e nel Manuale Operativo)</a:t>
                      </a:r>
                    </a:p>
                    <a:p>
                      <a:r>
                        <a:rPr lang="it-IT" sz="1400" b="1" kern="1200" dirty="0">
                          <a:solidFill>
                            <a:schemeClr val="bg1">
                              <a:lumMod val="75000"/>
                            </a:schemeClr>
                          </a:solidFill>
                          <a:latin typeface="Montserrat" panose="00000500000000000000" pitchFamily="2" charset="0"/>
                          <a:ea typeface="+mn-ea"/>
                          <a:cs typeface="Arial"/>
                        </a:rPr>
                        <a:t>M4b. Metodologia di ricalibrazione dell’Architettura programmatica </a:t>
                      </a:r>
                      <a:r>
                        <a:rPr lang="it-IT" sz="1400" b="0" kern="1200" dirty="0">
                          <a:solidFill>
                            <a:schemeClr val="bg1">
                              <a:lumMod val="75000"/>
                            </a:schemeClr>
                          </a:solidFill>
                          <a:latin typeface="Montserrat" panose="00000500000000000000" pitchFamily="2" charset="0"/>
                          <a:ea typeface="+mn-ea"/>
                          <a:cs typeface="Arial"/>
                        </a:rPr>
                        <a:t>a seguito di confronto con le Province nell’ambito del terzo Workshop </a:t>
                      </a:r>
                      <a:r>
                        <a:rPr lang="it-IT" sz="1400" kern="1200" dirty="0">
                          <a:solidFill>
                            <a:schemeClr val="bg1">
                              <a:lumMod val="75000"/>
                            </a:schemeClr>
                          </a:solidFill>
                          <a:latin typeface="Montserrat" panose="00000500000000000000" pitchFamily="2" charset="0"/>
                          <a:ea typeface="+mn-ea"/>
                          <a:cs typeface="Arial"/>
                        </a:rPr>
                        <a:t>intermedio</a:t>
                      </a:r>
                    </a:p>
                  </a:txBody>
                  <a:tcPr/>
                </a:tc>
                <a:extLst>
                  <a:ext uri="{0D108BD9-81ED-4DB2-BD59-A6C34878D82A}">
                    <a16:rowId xmlns:a16="http://schemas.microsoft.com/office/drawing/2014/main" val="514771337"/>
                  </a:ext>
                </a:extLst>
              </a:tr>
              <a:tr h="1165189">
                <a:tc>
                  <a:txBody>
                    <a:bodyPr/>
                    <a:lstStyle/>
                    <a:p>
                      <a:r>
                        <a:rPr lang="it-IT" sz="1400" b="1" kern="1200" dirty="0">
                          <a:solidFill>
                            <a:schemeClr val="tx1"/>
                          </a:solidFill>
                          <a:latin typeface="Montserrat" panose="00000500000000000000" pitchFamily="2" charset="0"/>
                          <a:ea typeface="+mn-ea"/>
                          <a:cs typeface="Arial"/>
                        </a:rPr>
                        <a:t>F5</a:t>
                      </a:r>
                    </a:p>
                  </a:txBody>
                  <a:tcPr/>
                </a:tc>
                <a:tc>
                  <a:txBody>
                    <a:bodyPr/>
                    <a:lstStyle/>
                    <a:p>
                      <a:r>
                        <a:rPr lang="it-IT" sz="1400" b="1" kern="1200" dirty="0">
                          <a:solidFill>
                            <a:schemeClr val="tx1"/>
                          </a:solidFill>
                          <a:latin typeface="Montserrat" panose="00000500000000000000" pitchFamily="2" charset="0"/>
                          <a:ea typeface="+mn-ea"/>
                          <a:cs typeface="Arial"/>
                        </a:rPr>
                        <a:t>O5. </a:t>
                      </a:r>
                      <a:endParaRPr lang="it-IT" sz="1400" kern="1200" dirty="0">
                        <a:solidFill>
                          <a:schemeClr val="tx1"/>
                        </a:solidFill>
                        <a:latin typeface="Montserrat" panose="00000500000000000000" pitchFamily="2" charset="0"/>
                        <a:ea typeface="+mn-ea"/>
                        <a:cs typeface="Arial"/>
                      </a:endParaRPr>
                    </a:p>
                  </a:txBody>
                  <a:tcPr/>
                </a:tc>
                <a:tc>
                  <a:txBody>
                    <a:bodyPr/>
                    <a:lstStyle/>
                    <a:p>
                      <a:r>
                        <a:rPr lang="it-IT" sz="1400" b="1" kern="1200" dirty="0">
                          <a:solidFill>
                            <a:schemeClr val="tx1"/>
                          </a:solidFill>
                          <a:latin typeface="Montserrat" panose="00000500000000000000" pitchFamily="2" charset="0"/>
                          <a:ea typeface="+mn-ea"/>
                          <a:cs typeface="Arial"/>
                        </a:rPr>
                        <a:t>M5a. Metodologia dei codici-alfanumerici </a:t>
                      </a:r>
                      <a:r>
                        <a:rPr lang="it-IT" sz="1400" kern="1200" dirty="0">
                          <a:solidFill>
                            <a:schemeClr val="tx1"/>
                          </a:solidFill>
                          <a:latin typeface="Montserrat" panose="00000500000000000000" pitchFamily="2" charset="0"/>
                          <a:ea typeface="+mn-ea"/>
                          <a:cs typeface="Arial"/>
                        </a:rPr>
                        <a:t>per programmare le performance organizzative e individuali in modo integrato e funzionale agli OVPT </a:t>
                      </a:r>
                    </a:p>
                    <a:p>
                      <a:r>
                        <a:rPr lang="it-IT" sz="1400" b="1" kern="1200" dirty="0">
                          <a:solidFill>
                            <a:schemeClr val="tx1"/>
                          </a:solidFill>
                          <a:latin typeface="Montserrat" panose="00000500000000000000" pitchFamily="2" charset="0"/>
                          <a:ea typeface="+mn-ea"/>
                          <a:cs typeface="Arial"/>
                        </a:rPr>
                        <a:t>M5b. Metodologia di ricalibrazione del Tableau di supporto alla programmazione delle performance organizzative e individuali </a:t>
                      </a:r>
                      <a:r>
                        <a:rPr lang="it-IT" sz="1400" kern="1200" dirty="0">
                          <a:solidFill>
                            <a:schemeClr val="tx1"/>
                          </a:solidFill>
                          <a:latin typeface="Montserrat" panose="00000500000000000000" pitchFamily="2" charset="0"/>
                          <a:ea typeface="+mn-ea"/>
                          <a:cs typeface="Arial"/>
                        </a:rPr>
                        <a:t>(dei soli Dirigenti e delle Elevate Qualificazioni) a seguito di confronto con le Province nell’ambito del quarto Workshop intermedio</a:t>
                      </a:r>
                    </a:p>
                  </a:txBody>
                  <a:tcPr/>
                </a:tc>
                <a:extLst>
                  <a:ext uri="{0D108BD9-81ED-4DB2-BD59-A6C34878D82A}">
                    <a16:rowId xmlns:a16="http://schemas.microsoft.com/office/drawing/2014/main" val="2319926674"/>
                  </a:ext>
                </a:extLst>
              </a:tr>
              <a:tr h="532108">
                <a:tc>
                  <a:txBody>
                    <a:bodyPr/>
                    <a:lstStyle/>
                    <a:p>
                      <a:r>
                        <a:rPr lang="it-IT" sz="1400" b="1" kern="1200" dirty="0">
                          <a:solidFill>
                            <a:schemeClr val="bg1">
                              <a:lumMod val="75000"/>
                            </a:schemeClr>
                          </a:solidFill>
                          <a:latin typeface="Montserrat" panose="00000500000000000000" pitchFamily="2" charset="0"/>
                          <a:ea typeface="+mn-ea"/>
                          <a:cs typeface="Arial"/>
                        </a:rPr>
                        <a:t>Trasversale a tutto il progetto</a:t>
                      </a:r>
                    </a:p>
                  </a:txBody>
                  <a:tcPr/>
                </a:tc>
                <a:tc>
                  <a:txBody>
                    <a:bodyPr/>
                    <a:lstStyle/>
                    <a:p>
                      <a:r>
                        <a:rPr lang="it-IT" sz="1400" b="1" kern="1200" dirty="0">
                          <a:solidFill>
                            <a:schemeClr val="bg1">
                              <a:lumMod val="75000"/>
                            </a:schemeClr>
                          </a:solidFill>
                          <a:latin typeface="Montserrat" panose="00000500000000000000" pitchFamily="2" charset="0"/>
                          <a:ea typeface="+mn-ea"/>
                          <a:cs typeface="Arial"/>
                        </a:rPr>
                        <a:t>O6. </a:t>
                      </a:r>
                      <a:endParaRPr lang="it-IT" sz="1400" kern="1200" dirty="0">
                        <a:solidFill>
                          <a:schemeClr val="bg1">
                            <a:lumMod val="75000"/>
                          </a:schemeClr>
                        </a:solidFill>
                        <a:latin typeface="Montserrat" panose="00000500000000000000" pitchFamily="2" charset="0"/>
                        <a:ea typeface="+mn-ea"/>
                        <a:cs typeface="Arial"/>
                      </a:endParaRPr>
                    </a:p>
                  </a:txBody>
                  <a:tcPr/>
                </a:tc>
                <a:tc>
                  <a:txBody>
                    <a:bodyPr/>
                    <a:lstStyle/>
                    <a:p>
                      <a:r>
                        <a:rPr lang="it-IT" sz="1400" b="1" kern="1200" dirty="0">
                          <a:solidFill>
                            <a:schemeClr val="bg1">
                              <a:lumMod val="75000"/>
                            </a:schemeClr>
                          </a:solidFill>
                          <a:latin typeface="Montserrat" panose="00000500000000000000" pitchFamily="2" charset="0"/>
                          <a:ea typeface="+mn-ea"/>
                          <a:cs typeface="Arial"/>
                        </a:rPr>
                        <a:t>M6. Metodologia di sintesi dei risultati raggiunti</a:t>
                      </a:r>
                      <a:r>
                        <a:rPr lang="it-IT" sz="1400" kern="1200" dirty="0">
                          <a:solidFill>
                            <a:schemeClr val="bg1">
                              <a:lumMod val="75000"/>
                            </a:schemeClr>
                          </a:solidFill>
                          <a:latin typeface="Montserrat" panose="00000500000000000000" pitchFamily="2" charset="0"/>
                          <a:ea typeface="+mn-ea"/>
                          <a:cs typeface="Arial"/>
                        </a:rPr>
                        <a:t> rispetto a quelli previsti dall’avviso</a:t>
                      </a:r>
                    </a:p>
                  </a:txBody>
                  <a:tcPr/>
                </a:tc>
                <a:extLst>
                  <a:ext uri="{0D108BD9-81ED-4DB2-BD59-A6C34878D82A}">
                    <a16:rowId xmlns:a16="http://schemas.microsoft.com/office/drawing/2014/main" val="1866432810"/>
                  </a:ext>
                </a:extLst>
              </a:tr>
            </a:tbl>
          </a:graphicData>
        </a:graphic>
      </p:graphicFrame>
    </p:spTree>
    <p:extLst>
      <p:ext uri="{BB962C8B-B14F-4D97-AF65-F5344CB8AC3E}">
        <p14:creationId xmlns:p14="http://schemas.microsoft.com/office/powerpoint/2010/main" val="12372444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D5F380-7512-233D-4E51-CB9F3AA8A729}"/>
            </a:ext>
          </a:extLst>
        </p:cNvPr>
        <p:cNvGrpSpPr/>
        <p:nvPr/>
      </p:nvGrpSpPr>
      <p:grpSpPr>
        <a:xfrm>
          <a:off x="0" y="0"/>
          <a:ext cx="0" cy="0"/>
          <a:chOff x="0" y="0"/>
          <a:chExt cx="0" cy="0"/>
        </a:xfrm>
      </p:grpSpPr>
      <p:sp>
        <p:nvSpPr>
          <p:cNvPr id="3" name="Rettangolo 2">
            <a:extLst>
              <a:ext uri="{FF2B5EF4-FFF2-40B4-BE49-F238E27FC236}">
                <a16:creationId xmlns:a16="http://schemas.microsoft.com/office/drawing/2014/main" id="{4CE9401F-2158-A990-88FE-A707067FD0CE}"/>
              </a:ext>
            </a:extLst>
          </p:cNvPr>
          <p:cNvSpPr/>
          <p:nvPr/>
        </p:nvSpPr>
        <p:spPr>
          <a:xfrm>
            <a:off x="0" y="-24349"/>
            <a:ext cx="12192000" cy="531246"/>
          </a:xfrm>
          <a:prstGeom prst="rect">
            <a:avLst/>
          </a:prstGeom>
          <a:solidFill>
            <a:srgbClr val="00A3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000" b="1" dirty="0">
                <a:latin typeface="Montserrat" panose="00000500000000000000" pitchFamily="2" charset="0"/>
              </a:rPr>
              <a:t>Servizi aggiuntivi</a:t>
            </a:r>
          </a:p>
        </p:txBody>
      </p:sp>
      <p:graphicFrame>
        <p:nvGraphicFramePr>
          <p:cNvPr id="6" name="Tabella 5">
            <a:extLst>
              <a:ext uri="{FF2B5EF4-FFF2-40B4-BE49-F238E27FC236}">
                <a16:creationId xmlns:a16="http://schemas.microsoft.com/office/drawing/2014/main" id="{64461BC9-C901-2362-441F-A029AE6B968D}"/>
              </a:ext>
            </a:extLst>
          </p:cNvPr>
          <p:cNvGraphicFramePr>
            <a:graphicFrameLocks noGrp="1"/>
          </p:cNvGraphicFramePr>
          <p:nvPr>
            <p:extLst>
              <p:ext uri="{D42A27DB-BD31-4B8C-83A1-F6EECF244321}">
                <p14:modId xmlns:p14="http://schemas.microsoft.com/office/powerpoint/2010/main" val="3397604419"/>
              </p:ext>
            </p:extLst>
          </p:nvPr>
        </p:nvGraphicFramePr>
        <p:xfrm>
          <a:off x="0" y="506896"/>
          <a:ext cx="12192000" cy="6351102"/>
        </p:xfrm>
        <a:graphic>
          <a:graphicData uri="http://schemas.openxmlformats.org/drawingml/2006/table">
            <a:tbl>
              <a:tblPr firstRow="1" bandRow="1">
                <a:tableStyleId>{5940675A-B579-460E-94D1-54222C63F5DA}</a:tableStyleId>
              </a:tblPr>
              <a:tblGrid>
                <a:gridCol w="2111041">
                  <a:extLst>
                    <a:ext uri="{9D8B030D-6E8A-4147-A177-3AD203B41FA5}">
                      <a16:colId xmlns:a16="http://schemas.microsoft.com/office/drawing/2014/main" val="584956621"/>
                    </a:ext>
                  </a:extLst>
                </a:gridCol>
                <a:gridCol w="10080959">
                  <a:extLst>
                    <a:ext uri="{9D8B030D-6E8A-4147-A177-3AD203B41FA5}">
                      <a16:colId xmlns:a16="http://schemas.microsoft.com/office/drawing/2014/main" val="990523721"/>
                    </a:ext>
                  </a:extLst>
                </a:gridCol>
              </a:tblGrid>
              <a:tr h="965871">
                <a:tc>
                  <a:txBody>
                    <a:bodyPr/>
                    <a:lstStyle/>
                    <a:p>
                      <a:r>
                        <a:rPr lang="it-IT" sz="1800" b="1" kern="1200" dirty="0">
                          <a:solidFill>
                            <a:schemeClr val="bg1">
                              <a:lumMod val="65000"/>
                            </a:schemeClr>
                          </a:solidFill>
                          <a:latin typeface="Montserrat" panose="00000500000000000000" pitchFamily="2" charset="0"/>
                          <a:ea typeface="+mn-ea"/>
                          <a:cs typeface="Arial"/>
                        </a:rPr>
                        <a:t>F1</a:t>
                      </a:r>
                    </a:p>
                  </a:txBody>
                  <a:tcPr/>
                </a:tc>
                <a:tc>
                  <a:txBody>
                    <a:bodyPr/>
                    <a:lstStyle/>
                    <a:p>
                      <a:r>
                        <a:rPr lang="it-IT" sz="1800" b="1" kern="1200" dirty="0">
                          <a:solidFill>
                            <a:schemeClr val="bg1">
                              <a:lumMod val="65000"/>
                            </a:schemeClr>
                          </a:solidFill>
                          <a:latin typeface="Montserrat" panose="00000500000000000000" pitchFamily="2" charset="0"/>
                          <a:ea typeface="+mn-ea"/>
                          <a:cs typeface="Arial"/>
                        </a:rPr>
                        <a:t>S1. </a:t>
                      </a:r>
                      <a:r>
                        <a:rPr lang="it-IT" sz="1800" b="0" kern="1200" dirty="0">
                          <a:solidFill>
                            <a:schemeClr val="bg1">
                              <a:lumMod val="65000"/>
                            </a:schemeClr>
                          </a:solidFill>
                          <a:latin typeface="Montserrat" panose="00000500000000000000" pitchFamily="2" charset="0"/>
                          <a:ea typeface="+mn-ea"/>
                          <a:cs typeface="Arial"/>
                        </a:rPr>
                        <a:t>Realizzazione di </a:t>
                      </a:r>
                      <a:r>
                        <a:rPr lang="it-IT" sz="1800" b="1" kern="1200" dirty="0">
                          <a:solidFill>
                            <a:schemeClr val="bg1">
                              <a:lumMod val="65000"/>
                            </a:schemeClr>
                          </a:solidFill>
                          <a:latin typeface="Montserrat" panose="00000500000000000000" pitchFamily="2" charset="0"/>
                          <a:ea typeface="+mn-ea"/>
                          <a:cs typeface="Arial"/>
                        </a:rPr>
                        <a:t>infografiche</a:t>
                      </a:r>
                      <a:r>
                        <a:rPr lang="it-IT" sz="1800" kern="1200" dirty="0">
                          <a:solidFill>
                            <a:schemeClr val="bg1">
                              <a:lumMod val="65000"/>
                            </a:schemeClr>
                          </a:solidFill>
                          <a:latin typeface="Montserrat" panose="00000500000000000000" pitchFamily="2" charset="0"/>
                          <a:ea typeface="+mn-ea"/>
                          <a:cs typeface="Arial"/>
                        </a:rPr>
                        <a:t> utili a divulgare i principali punti di interesse delle Linee Guida e dei Manuali Operativi</a:t>
                      </a:r>
                    </a:p>
                  </a:txBody>
                  <a:tcPr/>
                </a:tc>
                <a:extLst>
                  <a:ext uri="{0D108BD9-81ED-4DB2-BD59-A6C34878D82A}">
                    <a16:rowId xmlns:a16="http://schemas.microsoft.com/office/drawing/2014/main" val="1558239529"/>
                  </a:ext>
                </a:extLst>
              </a:tr>
              <a:tr h="622892">
                <a:tc>
                  <a:txBody>
                    <a:bodyPr/>
                    <a:lstStyle/>
                    <a:p>
                      <a:r>
                        <a:rPr lang="it-IT" sz="1800" b="1" kern="1200" dirty="0">
                          <a:solidFill>
                            <a:schemeClr val="bg1">
                              <a:lumMod val="75000"/>
                            </a:schemeClr>
                          </a:solidFill>
                          <a:latin typeface="Montserrat" panose="00000500000000000000" pitchFamily="2" charset="0"/>
                          <a:ea typeface="+mn-ea"/>
                          <a:cs typeface="Arial"/>
                        </a:rPr>
                        <a:t>F2</a:t>
                      </a:r>
                    </a:p>
                  </a:txBody>
                  <a:tcPr/>
                </a:tc>
                <a:tc>
                  <a:txBody>
                    <a:bodyPr/>
                    <a:lstStyle/>
                    <a:p>
                      <a:r>
                        <a:rPr lang="it-IT" sz="1800" b="1" kern="1200" dirty="0">
                          <a:solidFill>
                            <a:schemeClr val="bg1">
                              <a:lumMod val="75000"/>
                            </a:schemeClr>
                          </a:solidFill>
                          <a:latin typeface="Montserrat" panose="00000500000000000000" pitchFamily="2" charset="0"/>
                          <a:ea typeface="+mn-ea"/>
                          <a:cs typeface="Arial"/>
                        </a:rPr>
                        <a:t>S2. </a:t>
                      </a:r>
                      <a:r>
                        <a:rPr lang="it-IT" sz="1800" b="0" kern="1200" dirty="0">
                          <a:solidFill>
                            <a:schemeClr val="bg1">
                              <a:lumMod val="75000"/>
                            </a:schemeClr>
                          </a:solidFill>
                          <a:latin typeface="Montserrat" panose="00000500000000000000" pitchFamily="2" charset="0"/>
                          <a:ea typeface="+mn-ea"/>
                          <a:cs typeface="Arial"/>
                        </a:rPr>
                        <a:t>Realizzazione di </a:t>
                      </a:r>
                      <a:r>
                        <a:rPr lang="it-IT" sz="1800" b="1" kern="1200" dirty="0">
                          <a:solidFill>
                            <a:schemeClr val="bg1">
                              <a:lumMod val="75000"/>
                            </a:schemeClr>
                          </a:solidFill>
                          <a:latin typeface="Montserrat" panose="00000500000000000000" pitchFamily="2" charset="0"/>
                          <a:ea typeface="+mn-ea"/>
                          <a:cs typeface="Arial"/>
                        </a:rPr>
                        <a:t>infografiche</a:t>
                      </a:r>
                      <a:r>
                        <a:rPr lang="it-IT" sz="1800" kern="1200" dirty="0">
                          <a:solidFill>
                            <a:schemeClr val="bg1">
                              <a:lumMod val="75000"/>
                            </a:schemeClr>
                          </a:solidFill>
                          <a:latin typeface="Montserrat" panose="00000500000000000000" pitchFamily="2" charset="0"/>
                          <a:ea typeface="+mn-ea"/>
                          <a:cs typeface="Arial"/>
                        </a:rPr>
                        <a:t> utili a divulgare la tassonomia degli obiettivi</a:t>
                      </a:r>
                    </a:p>
                  </a:txBody>
                  <a:tcPr/>
                </a:tc>
                <a:extLst>
                  <a:ext uri="{0D108BD9-81ED-4DB2-BD59-A6C34878D82A}">
                    <a16:rowId xmlns:a16="http://schemas.microsoft.com/office/drawing/2014/main" val="369814971"/>
                  </a:ext>
                </a:extLst>
              </a:tr>
              <a:tr h="965871">
                <a:tc>
                  <a:txBody>
                    <a:bodyPr/>
                    <a:lstStyle/>
                    <a:p>
                      <a:r>
                        <a:rPr lang="it-IT" sz="1800" b="1" kern="1200" dirty="0">
                          <a:solidFill>
                            <a:schemeClr val="bg1">
                              <a:lumMod val="75000"/>
                            </a:schemeClr>
                          </a:solidFill>
                          <a:latin typeface="Montserrat" panose="00000500000000000000" pitchFamily="2" charset="0"/>
                          <a:ea typeface="+mn-ea"/>
                          <a:cs typeface="Arial"/>
                        </a:rPr>
                        <a:t>F3</a:t>
                      </a:r>
                    </a:p>
                  </a:txBody>
                  <a:tcPr/>
                </a:tc>
                <a:tc>
                  <a:txBody>
                    <a:bodyPr/>
                    <a:lstStyle/>
                    <a:p>
                      <a:r>
                        <a:rPr lang="it-IT" sz="1800" b="1" kern="1200" dirty="0">
                          <a:solidFill>
                            <a:schemeClr val="bg1">
                              <a:lumMod val="75000"/>
                            </a:schemeClr>
                          </a:solidFill>
                          <a:latin typeface="Montserrat" panose="00000500000000000000" pitchFamily="2" charset="0"/>
                          <a:ea typeface="+mn-ea"/>
                          <a:cs typeface="Arial"/>
                        </a:rPr>
                        <a:t>S3. </a:t>
                      </a:r>
                      <a:r>
                        <a:rPr lang="it-IT" sz="1800" b="0" kern="1200" dirty="0">
                          <a:solidFill>
                            <a:schemeClr val="bg1">
                              <a:lumMod val="75000"/>
                            </a:schemeClr>
                          </a:solidFill>
                          <a:latin typeface="Montserrat" panose="00000500000000000000" pitchFamily="2" charset="0"/>
                          <a:ea typeface="+mn-ea"/>
                          <a:cs typeface="Arial"/>
                        </a:rPr>
                        <a:t>Realizzazione di </a:t>
                      </a:r>
                      <a:r>
                        <a:rPr lang="it-IT" sz="1800" b="1" kern="1200" dirty="0">
                          <a:solidFill>
                            <a:schemeClr val="bg1">
                              <a:lumMod val="75000"/>
                            </a:schemeClr>
                          </a:solidFill>
                          <a:latin typeface="Montserrat" panose="00000500000000000000" pitchFamily="2" charset="0"/>
                          <a:ea typeface="+mn-ea"/>
                          <a:cs typeface="Arial"/>
                        </a:rPr>
                        <a:t>infografiche</a:t>
                      </a:r>
                      <a:r>
                        <a:rPr lang="it-IT" sz="1800" kern="1200" dirty="0">
                          <a:solidFill>
                            <a:schemeClr val="bg1">
                              <a:lumMod val="75000"/>
                            </a:schemeClr>
                          </a:solidFill>
                          <a:latin typeface="Montserrat" panose="00000500000000000000" pitchFamily="2" charset="0"/>
                          <a:ea typeface="+mn-ea"/>
                          <a:cs typeface="Arial"/>
                        </a:rPr>
                        <a:t> utili a divulgare il sistema degli indicatori associati alla tassonomia degli obiettivi</a:t>
                      </a:r>
                    </a:p>
                  </a:txBody>
                  <a:tcPr/>
                </a:tc>
                <a:extLst>
                  <a:ext uri="{0D108BD9-81ED-4DB2-BD59-A6C34878D82A}">
                    <a16:rowId xmlns:a16="http://schemas.microsoft.com/office/drawing/2014/main" val="2117904046"/>
                  </a:ext>
                </a:extLst>
              </a:tr>
              <a:tr h="622892">
                <a:tc>
                  <a:txBody>
                    <a:bodyPr/>
                    <a:lstStyle/>
                    <a:p>
                      <a:r>
                        <a:rPr lang="it-IT" sz="1800" b="1" kern="1200" dirty="0">
                          <a:solidFill>
                            <a:schemeClr val="bg1">
                              <a:lumMod val="75000"/>
                            </a:schemeClr>
                          </a:solidFill>
                          <a:latin typeface="Montserrat" panose="00000500000000000000" pitchFamily="2" charset="0"/>
                          <a:ea typeface="+mn-ea"/>
                          <a:cs typeface="Arial"/>
                        </a:rPr>
                        <a:t>F4</a:t>
                      </a:r>
                    </a:p>
                  </a:txBody>
                  <a:tcPr/>
                </a:tc>
                <a:tc>
                  <a:txBody>
                    <a:bodyPr/>
                    <a:lstStyle/>
                    <a:p>
                      <a:r>
                        <a:rPr lang="it-IT" sz="1800" b="1" kern="1200" dirty="0">
                          <a:solidFill>
                            <a:schemeClr val="bg1">
                              <a:lumMod val="75000"/>
                            </a:schemeClr>
                          </a:solidFill>
                          <a:latin typeface="Montserrat" panose="00000500000000000000" pitchFamily="2" charset="0"/>
                          <a:ea typeface="+mn-ea"/>
                          <a:cs typeface="Arial"/>
                        </a:rPr>
                        <a:t>S4. </a:t>
                      </a:r>
                      <a:r>
                        <a:rPr lang="it-IT" sz="1800" b="0" kern="1200" dirty="0">
                          <a:solidFill>
                            <a:schemeClr val="bg1">
                              <a:lumMod val="75000"/>
                            </a:schemeClr>
                          </a:solidFill>
                          <a:latin typeface="Montserrat" panose="00000500000000000000" pitchFamily="2" charset="0"/>
                          <a:ea typeface="+mn-ea"/>
                          <a:cs typeface="Arial"/>
                        </a:rPr>
                        <a:t>Realizzazione di </a:t>
                      </a:r>
                      <a:r>
                        <a:rPr lang="it-IT" sz="1800" b="1" kern="1200" dirty="0">
                          <a:solidFill>
                            <a:schemeClr val="bg1">
                              <a:lumMod val="75000"/>
                            </a:schemeClr>
                          </a:solidFill>
                          <a:latin typeface="Montserrat" panose="00000500000000000000" pitchFamily="2" charset="0"/>
                          <a:ea typeface="+mn-ea"/>
                          <a:cs typeface="Arial"/>
                        </a:rPr>
                        <a:t>infografiche</a:t>
                      </a:r>
                      <a:r>
                        <a:rPr lang="it-IT" sz="1800" kern="1200" dirty="0">
                          <a:solidFill>
                            <a:schemeClr val="bg1">
                              <a:lumMod val="75000"/>
                            </a:schemeClr>
                          </a:solidFill>
                          <a:latin typeface="Montserrat" panose="00000500000000000000" pitchFamily="2" charset="0"/>
                          <a:ea typeface="+mn-ea"/>
                          <a:cs typeface="Arial"/>
                        </a:rPr>
                        <a:t> utili a divulgare l’Architettura programmatica</a:t>
                      </a:r>
                    </a:p>
                  </a:txBody>
                  <a:tcPr/>
                </a:tc>
                <a:extLst>
                  <a:ext uri="{0D108BD9-81ED-4DB2-BD59-A6C34878D82A}">
                    <a16:rowId xmlns:a16="http://schemas.microsoft.com/office/drawing/2014/main" val="1531523466"/>
                  </a:ext>
                </a:extLst>
              </a:tr>
              <a:tr h="1379816">
                <a:tc>
                  <a:txBody>
                    <a:bodyPr/>
                    <a:lstStyle/>
                    <a:p>
                      <a:r>
                        <a:rPr lang="it-IT" sz="1800" b="1" kern="1200" dirty="0">
                          <a:solidFill>
                            <a:schemeClr val="tx1"/>
                          </a:solidFill>
                          <a:latin typeface="Montserrat" panose="00000500000000000000" pitchFamily="2" charset="0"/>
                          <a:ea typeface="+mn-ea"/>
                          <a:cs typeface="Arial"/>
                        </a:rPr>
                        <a:t>F5</a:t>
                      </a:r>
                    </a:p>
                  </a:txBody>
                  <a:tcPr/>
                </a:tc>
                <a:tc>
                  <a:txBody>
                    <a:bodyPr/>
                    <a:lstStyle/>
                    <a:p>
                      <a:r>
                        <a:rPr lang="it-IT" sz="1800" b="1" kern="1200" dirty="0">
                          <a:solidFill>
                            <a:schemeClr val="tx1"/>
                          </a:solidFill>
                          <a:latin typeface="Montserrat" panose="00000500000000000000" pitchFamily="2" charset="0"/>
                          <a:ea typeface="+mn-ea"/>
                          <a:cs typeface="Arial"/>
                        </a:rPr>
                        <a:t>S5. </a:t>
                      </a:r>
                      <a:r>
                        <a:rPr lang="it-IT" sz="1800" b="0" kern="1200" dirty="0">
                          <a:solidFill>
                            <a:schemeClr val="tx1"/>
                          </a:solidFill>
                          <a:latin typeface="Montserrat" panose="00000500000000000000" pitchFamily="2" charset="0"/>
                          <a:ea typeface="+mn-ea"/>
                          <a:cs typeface="Arial"/>
                        </a:rPr>
                        <a:t>Realizzazione di </a:t>
                      </a:r>
                      <a:r>
                        <a:rPr lang="it-IT" sz="1800" b="1" kern="1200" dirty="0">
                          <a:solidFill>
                            <a:schemeClr val="tx1"/>
                          </a:solidFill>
                          <a:latin typeface="Montserrat" panose="00000500000000000000" pitchFamily="2" charset="0"/>
                          <a:ea typeface="+mn-ea"/>
                          <a:cs typeface="Arial"/>
                        </a:rPr>
                        <a:t>infografiche</a:t>
                      </a:r>
                      <a:r>
                        <a:rPr lang="it-IT" sz="1800" kern="1200" dirty="0">
                          <a:solidFill>
                            <a:schemeClr val="tx1"/>
                          </a:solidFill>
                          <a:latin typeface="Montserrat" panose="00000500000000000000" pitchFamily="2" charset="0"/>
                          <a:ea typeface="+mn-ea"/>
                          <a:cs typeface="Arial"/>
                        </a:rPr>
                        <a:t> utili a divulgare il Tableau di supporto alla programmazione delle performance organizzative e individuali (dei soli Dirigenti e delle Elevate Qualificazioni)</a:t>
                      </a:r>
                    </a:p>
                  </a:txBody>
                  <a:tcPr/>
                </a:tc>
                <a:extLst>
                  <a:ext uri="{0D108BD9-81ED-4DB2-BD59-A6C34878D82A}">
                    <a16:rowId xmlns:a16="http://schemas.microsoft.com/office/drawing/2014/main" val="3676061307"/>
                  </a:ext>
                </a:extLst>
              </a:tr>
              <a:tr h="1793760">
                <a:tc>
                  <a:txBody>
                    <a:bodyPr/>
                    <a:lstStyle/>
                    <a:p>
                      <a:r>
                        <a:rPr lang="it-IT" sz="1800" b="1" kern="1200" dirty="0">
                          <a:solidFill>
                            <a:schemeClr val="bg1">
                              <a:lumMod val="75000"/>
                            </a:schemeClr>
                          </a:solidFill>
                          <a:latin typeface="Montserrat" panose="00000500000000000000" pitchFamily="2" charset="0"/>
                          <a:ea typeface="+mn-ea"/>
                          <a:cs typeface="Arial"/>
                        </a:rPr>
                        <a:t>Trasversale a tutto il progetto</a:t>
                      </a:r>
                    </a:p>
                  </a:txBody>
                  <a:tcPr/>
                </a:tc>
                <a:tc>
                  <a:txBody>
                    <a:bodyPr/>
                    <a:lstStyle/>
                    <a:p>
                      <a:r>
                        <a:rPr lang="it-IT" sz="1800" b="1" kern="1200" dirty="0">
                          <a:solidFill>
                            <a:schemeClr val="bg1">
                              <a:lumMod val="75000"/>
                            </a:schemeClr>
                          </a:solidFill>
                          <a:latin typeface="Montserrat" panose="00000500000000000000" pitchFamily="2" charset="0"/>
                          <a:ea typeface="+mn-ea"/>
                          <a:cs typeface="Arial"/>
                        </a:rPr>
                        <a:t>S6a. </a:t>
                      </a:r>
                      <a:r>
                        <a:rPr lang="it-IT" sz="1800" kern="1200" dirty="0">
                          <a:solidFill>
                            <a:schemeClr val="bg1">
                              <a:lumMod val="75000"/>
                            </a:schemeClr>
                          </a:solidFill>
                          <a:latin typeface="Montserrat" panose="00000500000000000000" pitchFamily="2" charset="0"/>
                          <a:ea typeface="+mn-ea"/>
                          <a:cs typeface="Arial"/>
                        </a:rPr>
                        <a:t>Diffusione risultati tramite il </a:t>
                      </a:r>
                      <a:r>
                        <a:rPr lang="it-IT" sz="1800" b="1" kern="1200" dirty="0">
                          <a:solidFill>
                            <a:schemeClr val="bg1">
                              <a:lumMod val="75000"/>
                            </a:schemeClr>
                          </a:solidFill>
                          <a:latin typeface="Montserrat" panose="00000500000000000000" pitchFamily="2" charset="0"/>
                          <a:ea typeface="+mn-ea"/>
                          <a:cs typeface="Arial"/>
                        </a:rPr>
                        <a:t>profilo LINKEDIN del CERVAP</a:t>
                      </a:r>
                    </a:p>
                    <a:p>
                      <a:r>
                        <a:rPr lang="it-IT" sz="1800" b="1" kern="1200" dirty="0">
                          <a:solidFill>
                            <a:schemeClr val="bg1">
                              <a:lumMod val="75000"/>
                            </a:schemeClr>
                          </a:solidFill>
                          <a:latin typeface="Montserrat" panose="00000500000000000000" pitchFamily="2" charset="0"/>
                          <a:ea typeface="+mn-ea"/>
                          <a:cs typeface="Arial"/>
                        </a:rPr>
                        <a:t>S6b. </a:t>
                      </a:r>
                      <a:r>
                        <a:rPr lang="it-IT" sz="1800" kern="1200" dirty="0">
                          <a:solidFill>
                            <a:schemeClr val="bg1">
                              <a:lumMod val="75000"/>
                            </a:schemeClr>
                          </a:solidFill>
                          <a:latin typeface="Montserrat" panose="00000500000000000000" pitchFamily="2" charset="0"/>
                          <a:ea typeface="+mn-ea"/>
                          <a:cs typeface="Arial"/>
                        </a:rPr>
                        <a:t>Svolgimento di </a:t>
                      </a:r>
                      <a:r>
                        <a:rPr lang="it-IT" sz="1800" b="1" kern="1200" dirty="0">
                          <a:solidFill>
                            <a:schemeClr val="bg1">
                              <a:lumMod val="75000"/>
                            </a:schemeClr>
                          </a:solidFill>
                          <a:latin typeface="Montserrat" panose="00000500000000000000" pitchFamily="2" charset="0"/>
                          <a:ea typeface="+mn-ea"/>
                          <a:cs typeface="Arial"/>
                        </a:rPr>
                        <a:t>Seminari dedicati nell’ambito del Master PERFET </a:t>
                      </a:r>
                      <a:r>
                        <a:rPr lang="it-IT" sz="1800" kern="1200" dirty="0">
                          <a:solidFill>
                            <a:schemeClr val="bg1">
                              <a:lumMod val="75000"/>
                            </a:schemeClr>
                          </a:solidFill>
                          <a:latin typeface="Montserrat" panose="00000500000000000000" pitchFamily="2" charset="0"/>
                          <a:ea typeface="+mn-ea"/>
                          <a:cs typeface="Arial"/>
                        </a:rPr>
                        <a:t>(www.masterperfet.it), in collaborazione con UPI</a:t>
                      </a:r>
                    </a:p>
                    <a:p>
                      <a:r>
                        <a:rPr lang="it-IT" sz="1800" b="1" kern="1200" dirty="0">
                          <a:solidFill>
                            <a:schemeClr val="bg1">
                              <a:lumMod val="75000"/>
                            </a:schemeClr>
                          </a:solidFill>
                          <a:latin typeface="Montserrat" panose="00000500000000000000" pitchFamily="2" charset="0"/>
                          <a:ea typeface="+mn-ea"/>
                          <a:cs typeface="Arial"/>
                        </a:rPr>
                        <a:t>S6c. </a:t>
                      </a:r>
                      <a:r>
                        <a:rPr lang="it-IT" sz="1800" kern="1200" dirty="0">
                          <a:solidFill>
                            <a:schemeClr val="bg1">
                              <a:lumMod val="75000"/>
                            </a:schemeClr>
                          </a:solidFill>
                          <a:latin typeface="Montserrat" panose="00000500000000000000" pitchFamily="2" charset="0"/>
                          <a:ea typeface="+mn-ea"/>
                          <a:cs typeface="Arial"/>
                        </a:rPr>
                        <a:t>Scrittura di </a:t>
                      </a:r>
                      <a:r>
                        <a:rPr lang="it-IT" sz="1800" b="1" kern="1200" dirty="0">
                          <a:solidFill>
                            <a:schemeClr val="bg1">
                              <a:lumMod val="75000"/>
                            </a:schemeClr>
                          </a:solidFill>
                          <a:latin typeface="Montserrat" panose="00000500000000000000" pitchFamily="2" charset="0"/>
                          <a:ea typeface="+mn-ea"/>
                          <a:cs typeface="Arial"/>
                        </a:rPr>
                        <a:t>Articoli scientifici e/o divulgativi </a:t>
                      </a:r>
                      <a:r>
                        <a:rPr lang="it-IT" sz="1800" kern="1200" dirty="0">
                          <a:solidFill>
                            <a:schemeClr val="bg1">
                              <a:lumMod val="75000"/>
                            </a:schemeClr>
                          </a:solidFill>
                          <a:latin typeface="Montserrat" panose="00000500000000000000" pitchFamily="2" charset="0"/>
                          <a:ea typeface="+mn-ea"/>
                          <a:cs typeface="Arial"/>
                        </a:rPr>
                        <a:t>a cura dei ricercatori del CERVAP</a:t>
                      </a:r>
                    </a:p>
                  </a:txBody>
                  <a:tcPr/>
                </a:tc>
                <a:extLst>
                  <a:ext uri="{0D108BD9-81ED-4DB2-BD59-A6C34878D82A}">
                    <a16:rowId xmlns:a16="http://schemas.microsoft.com/office/drawing/2014/main" val="3958080382"/>
                  </a:ext>
                </a:extLst>
              </a:tr>
            </a:tbl>
          </a:graphicData>
        </a:graphic>
      </p:graphicFrame>
    </p:spTree>
    <p:extLst>
      <p:ext uri="{BB962C8B-B14F-4D97-AF65-F5344CB8AC3E}">
        <p14:creationId xmlns:p14="http://schemas.microsoft.com/office/powerpoint/2010/main" val="11238348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CB353C-C2FA-9667-0ECC-25D8B46CEFBC}"/>
            </a:ext>
          </a:extLst>
        </p:cNvPr>
        <p:cNvGrpSpPr/>
        <p:nvPr/>
      </p:nvGrpSpPr>
      <p:grpSpPr>
        <a:xfrm>
          <a:off x="0" y="0"/>
          <a:ext cx="0" cy="0"/>
          <a:chOff x="0" y="0"/>
          <a:chExt cx="0" cy="0"/>
        </a:xfrm>
      </p:grpSpPr>
      <p:sp>
        <p:nvSpPr>
          <p:cNvPr id="3" name="Rettangolo 2">
            <a:extLst>
              <a:ext uri="{FF2B5EF4-FFF2-40B4-BE49-F238E27FC236}">
                <a16:creationId xmlns:a16="http://schemas.microsoft.com/office/drawing/2014/main" id="{70A88537-EBF1-668F-8CA1-1487C67C010E}"/>
              </a:ext>
            </a:extLst>
          </p:cNvPr>
          <p:cNvSpPr/>
          <p:nvPr/>
        </p:nvSpPr>
        <p:spPr>
          <a:xfrm>
            <a:off x="0" y="-24349"/>
            <a:ext cx="12192000" cy="531246"/>
          </a:xfrm>
          <a:prstGeom prst="rect">
            <a:avLst/>
          </a:prstGeom>
          <a:solidFill>
            <a:srgbClr val="00A3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000" b="1" dirty="0">
                <a:latin typeface="Montserrat" panose="00000500000000000000" pitchFamily="2" charset="0"/>
              </a:rPr>
              <a:t>Iniziative di accompagnamento/formazione</a:t>
            </a:r>
          </a:p>
        </p:txBody>
      </p:sp>
      <p:graphicFrame>
        <p:nvGraphicFramePr>
          <p:cNvPr id="2" name="Tabella 1">
            <a:extLst>
              <a:ext uri="{FF2B5EF4-FFF2-40B4-BE49-F238E27FC236}">
                <a16:creationId xmlns:a16="http://schemas.microsoft.com/office/drawing/2014/main" id="{734FCD1E-EC15-89B4-4E24-D07679E97AA4}"/>
              </a:ext>
            </a:extLst>
          </p:cNvPr>
          <p:cNvGraphicFramePr>
            <a:graphicFrameLocks noGrp="1"/>
          </p:cNvGraphicFramePr>
          <p:nvPr>
            <p:extLst>
              <p:ext uri="{D42A27DB-BD31-4B8C-83A1-F6EECF244321}">
                <p14:modId xmlns:p14="http://schemas.microsoft.com/office/powerpoint/2010/main" val="1680599753"/>
              </p:ext>
            </p:extLst>
          </p:nvPr>
        </p:nvGraphicFramePr>
        <p:xfrm>
          <a:off x="0" y="506897"/>
          <a:ext cx="12192000" cy="5569432"/>
        </p:xfrm>
        <a:graphic>
          <a:graphicData uri="http://schemas.openxmlformats.org/drawingml/2006/table">
            <a:tbl>
              <a:tblPr firstRow="1" bandRow="1">
                <a:tableStyleId>{5940675A-B579-460E-94D1-54222C63F5DA}</a:tableStyleId>
              </a:tblPr>
              <a:tblGrid>
                <a:gridCol w="1922618">
                  <a:extLst>
                    <a:ext uri="{9D8B030D-6E8A-4147-A177-3AD203B41FA5}">
                      <a16:colId xmlns:a16="http://schemas.microsoft.com/office/drawing/2014/main" val="584956621"/>
                    </a:ext>
                  </a:extLst>
                </a:gridCol>
                <a:gridCol w="1955578">
                  <a:extLst>
                    <a:ext uri="{9D8B030D-6E8A-4147-A177-3AD203B41FA5}">
                      <a16:colId xmlns:a16="http://schemas.microsoft.com/office/drawing/2014/main" val="3918679331"/>
                    </a:ext>
                  </a:extLst>
                </a:gridCol>
                <a:gridCol w="2235441">
                  <a:extLst>
                    <a:ext uri="{9D8B030D-6E8A-4147-A177-3AD203B41FA5}">
                      <a16:colId xmlns:a16="http://schemas.microsoft.com/office/drawing/2014/main" val="2518859855"/>
                    </a:ext>
                  </a:extLst>
                </a:gridCol>
                <a:gridCol w="2102447">
                  <a:extLst>
                    <a:ext uri="{9D8B030D-6E8A-4147-A177-3AD203B41FA5}">
                      <a16:colId xmlns:a16="http://schemas.microsoft.com/office/drawing/2014/main" val="4033544476"/>
                    </a:ext>
                  </a:extLst>
                </a:gridCol>
                <a:gridCol w="2019182">
                  <a:extLst>
                    <a:ext uri="{9D8B030D-6E8A-4147-A177-3AD203B41FA5}">
                      <a16:colId xmlns:a16="http://schemas.microsoft.com/office/drawing/2014/main" val="2451734103"/>
                    </a:ext>
                  </a:extLst>
                </a:gridCol>
                <a:gridCol w="1956734">
                  <a:extLst>
                    <a:ext uri="{9D8B030D-6E8A-4147-A177-3AD203B41FA5}">
                      <a16:colId xmlns:a16="http://schemas.microsoft.com/office/drawing/2014/main" val="1080700187"/>
                    </a:ext>
                  </a:extLst>
                </a:gridCol>
              </a:tblGrid>
              <a:tr h="575956">
                <a:tc>
                  <a:txBody>
                    <a:bodyPr/>
                    <a:lstStyle/>
                    <a:p>
                      <a:pPr algn="ctr"/>
                      <a:r>
                        <a:rPr lang="it-IT" sz="1300" b="1" kern="1200" dirty="0">
                          <a:solidFill>
                            <a:schemeClr val="tx1">
                              <a:lumMod val="85000"/>
                              <a:lumOff val="15000"/>
                            </a:schemeClr>
                          </a:solidFill>
                          <a:latin typeface="Montserrat" panose="00000500000000000000" pitchFamily="2" charset="0"/>
                          <a:ea typeface="+mn-ea"/>
                          <a:cs typeface="Arial"/>
                        </a:rPr>
                        <a:t>Finalità</a:t>
                      </a:r>
                    </a:p>
                  </a:txBody>
                  <a:tcPr/>
                </a:tc>
                <a:tc>
                  <a:txBody>
                    <a:bodyPr/>
                    <a:lstStyle/>
                    <a:p>
                      <a:pPr marL="0" algn="ctr" defTabSz="914400" rtl="0" eaLnBrk="1" latinLnBrk="0" hangingPunct="1"/>
                      <a:r>
                        <a:rPr lang="it-IT" sz="1300" b="1" kern="1200" dirty="0">
                          <a:solidFill>
                            <a:schemeClr val="tx1">
                              <a:lumMod val="85000"/>
                              <a:lumOff val="15000"/>
                            </a:schemeClr>
                          </a:solidFill>
                          <a:latin typeface="Montserrat" panose="00000500000000000000" pitchFamily="2" charset="0"/>
                          <a:ea typeface="+mn-ea"/>
                          <a:cs typeface="Arial"/>
                        </a:rPr>
                        <a:t>Output/</a:t>
                      </a:r>
                    </a:p>
                    <a:p>
                      <a:pPr marL="0" algn="ctr" defTabSz="914400" rtl="0" eaLnBrk="1" latinLnBrk="0" hangingPunct="1"/>
                      <a:r>
                        <a:rPr lang="it-IT" sz="1300" b="1" kern="1200" dirty="0">
                          <a:solidFill>
                            <a:schemeClr val="tx1">
                              <a:lumMod val="85000"/>
                              <a:lumOff val="15000"/>
                            </a:schemeClr>
                          </a:solidFill>
                          <a:latin typeface="Montserrat" panose="00000500000000000000" pitchFamily="2" charset="0"/>
                          <a:ea typeface="+mn-ea"/>
                          <a:cs typeface="Arial"/>
                        </a:rPr>
                        <a:t>Iniziative</a:t>
                      </a:r>
                    </a:p>
                  </a:txBody>
                  <a:tcPr/>
                </a:tc>
                <a:tc>
                  <a:txBody>
                    <a:bodyPr/>
                    <a:lstStyle/>
                    <a:p>
                      <a:pPr algn="ctr"/>
                      <a:r>
                        <a:rPr lang="it-IT" sz="1300" b="1" kern="1200" dirty="0">
                          <a:solidFill>
                            <a:schemeClr val="tx1">
                              <a:lumMod val="85000"/>
                              <a:lumOff val="15000"/>
                            </a:schemeClr>
                          </a:solidFill>
                          <a:latin typeface="Montserrat" panose="00000500000000000000" pitchFamily="2" charset="0"/>
                          <a:ea typeface="+mn-ea"/>
                          <a:cs typeface="Arial"/>
                        </a:rPr>
                        <a:t>Marzo</a:t>
                      </a:r>
                    </a:p>
                  </a:txBody>
                  <a:tcPr/>
                </a:tc>
                <a:tc>
                  <a:txBody>
                    <a:bodyPr/>
                    <a:lstStyle/>
                    <a:p>
                      <a:pPr algn="ctr"/>
                      <a:r>
                        <a:rPr lang="it-IT" sz="1300" b="1" kern="1200" dirty="0">
                          <a:solidFill>
                            <a:schemeClr val="tx1">
                              <a:lumMod val="85000"/>
                              <a:lumOff val="15000"/>
                            </a:schemeClr>
                          </a:solidFill>
                          <a:latin typeface="Montserrat" panose="00000500000000000000" pitchFamily="2" charset="0"/>
                          <a:ea typeface="+mn-ea"/>
                          <a:cs typeface="Arial"/>
                        </a:rPr>
                        <a:t>Aprile</a:t>
                      </a:r>
                    </a:p>
                  </a:txBody>
                  <a:tcPr/>
                </a:tc>
                <a:tc>
                  <a:txBody>
                    <a:bodyPr/>
                    <a:lstStyle/>
                    <a:p>
                      <a:pPr algn="ctr"/>
                      <a:r>
                        <a:rPr lang="it-IT" sz="1300" b="1" kern="1200" dirty="0">
                          <a:solidFill>
                            <a:schemeClr val="tx1">
                              <a:lumMod val="85000"/>
                              <a:lumOff val="15000"/>
                            </a:schemeClr>
                          </a:solidFill>
                          <a:latin typeface="Montserrat" panose="00000500000000000000" pitchFamily="2" charset="0"/>
                          <a:ea typeface="+mn-ea"/>
                          <a:cs typeface="Arial"/>
                        </a:rPr>
                        <a:t>Maggio</a:t>
                      </a:r>
                    </a:p>
                  </a:txBody>
                  <a:tcPr/>
                </a:tc>
                <a:tc>
                  <a:txBody>
                    <a:bodyPr/>
                    <a:lstStyle/>
                    <a:p>
                      <a:pPr algn="ctr"/>
                      <a:r>
                        <a:rPr lang="it-IT" sz="1300" b="1" kern="1200" dirty="0">
                          <a:solidFill>
                            <a:schemeClr val="tx1">
                              <a:lumMod val="85000"/>
                              <a:lumOff val="15000"/>
                            </a:schemeClr>
                          </a:solidFill>
                          <a:latin typeface="Montserrat" panose="00000500000000000000" pitchFamily="2" charset="0"/>
                          <a:ea typeface="+mn-ea"/>
                          <a:cs typeface="Arial"/>
                        </a:rPr>
                        <a:t>Giugno</a:t>
                      </a:r>
                    </a:p>
                  </a:txBody>
                  <a:tcPr/>
                </a:tc>
                <a:extLst>
                  <a:ext uri="{0D108BD9-81ED-4DB2-BD59-A6C34878D82A}">
                    <a16:rowId xmlns:a16="http://schemas.microsoft.com/office/drawing/2014/main" val="1593624608"/>
                  </a:ext>
                </a:extLst>
              </a:tr>
              <a:tr h="333448">
                <a:tc rowSpan="2">
                  <a:txBody>
                    <a:bodyPr/>
                    <a:lstStyle/>
                    <a:p>
                      <a:pPr algn="ctr"/>
                      <a:r>
                        <a:rPr lang="it-IT" sz="1300" b="1" kern="1200" dirty="0">
                          <a:solidFill>
                            <a:schemeClr val="tx1">
                              <a:lumMod val="85000"/>
                              <a:lumOff val="15000"/>
                            </a:schemeClr>
                          </a:solidFill>
                          <a:latin typeface="Montserrat" panose="00000500000000000000" pitchFamily="2" charset="0"/>
                          <a:ea typeface="+mn-ea"/>
                          <a:cs typeface="Arial"/>
                        </a:rPr>
                        <a:t>F1</a:t>
                      </a:r>
                    </a:p>
                  </a:txBody>
                  <a:tcPr/>
                </a:tc>
                <a:tc>
                  <a:txBody>
                    <a:bodyPr/>
                    <a:lstStyle/>
                    <a:p>
                      <a:pPr algn="ctr"/>
                      <a:r>
                        <a:rPr lang="it-IT" sz="1300" b="1" kern="1200" dirty="0">
                          <a:solidFill>
                            <a:schemeClr val="tx1">
                              <a:lumMod val="85000"/>
                              <a:lumOff val="15000"/>
                            </a:schemeClr>
                          </a:solidFill>
                          <a:latin typeface="Montserrat" panose="00000500000000000000" pitchFamily="2" charset="0"/>
                          <a:ea typeface="+mn-ea"/>
                          <a:cs typeface="Arial"/>
                        </a:rPr>
                        <a:t>O1. </a:t>
                      </a:r>
                      <a:endParaRPr lang="it-IT" sz="1300" kern="1200" dirty="0">
                        <a:solidFill>
                          <a:schemeClr val="tx1">
                            <a:lumMod val="85000"/>
                            <a:lumOff val="15000"/>
                          </a:schemeClr>
                        </a:solidFill>
                        <a:latin typeface="Montserrat" panose="00000500000000000000" pitchFamily="2" charset="0"/>
                        <a:ea typeface="+mn-ea"/>
                        <a:cs typeface="Arial"/>
                      </a:endParaRPr>
                    </a:p>
                  </a:txBody>
                  <a:tcPr/>
                </a:tc>
                <a:tc>
                  <a:txBody>
                    <a:bodyPr/>
                    <a:lstStyle/>
                    <a:p>
                      <a:endParaRPr lang="it-IT" sz="1300" kern="1200" dirty="0">
                        <a:solidFill>
                          <a:schemeClr val="tx1">
                            <a:lumMod val="85000"/>
                            <a:lumOff val="15000"/>
                          </a:schemeClr>
                        </a:solidFill>
                        <a:latin typeface="Montserrat" panose="00000500000000000000" pitchFamily="2" charset="0"/>
                        <a:ea typeface="+mn-ea"/>
                        <a:cs typeface="Arial"/>
                      </a:endParaRPr>
                    </a:p>
                  </a:txBody>
                  <a:tcPr>
                    <a:solidFill>
                      <a:srgbClr val="BFE4E6"/>
                    </a:solidFill>
                  </a:tcPr>
                </a:tc>
                <a:tc>
                  <a:txBody>
                    <a:bodyPr/>
                    <a:lstStyle/>
                    <a:p>
                      <a:endParaRPr lang="it-IT" sz="1300" kern="1200" dirty="0">
                        <a:solidFill>
                          <a:schemeClr val="tx1">
                            <a:lumMod val="85000"/>
                            <a:lumOff val="15000"/>
                          </a:schemeClr>
                        </a:solidFill>
                        <a:latin typeface="Montserrat" panose="00000500000000000000" pitchFamily="2" charset="0"/>
                        <a:ea typeface="+mn-ea"/>
                        <a:cs typeface="Arial"/>
                      </a:endParaRPr>
                    </a:p>
                  </a:txBody>
                  <a:tcPr/>
                </a:tc>
                <a:tc>
                  <a:txBody>
                    <a:bodyPr/>
                    <a:lstStyle/>
                    <a:p>
                      <a:endParaRPr lang="it-IT" sz="1300" kern="1200" dirty="0">
                        <a:solidFill>
                          <a:schemeClr val="tx1">
                            <a:lumMod val="85000"/>
                            <a:lumOff val="15000"/>
                          </a:schemeClr>
                        </a:solidFill>
                        <a:latin typeface="Montserrat" panose="00000500000000000000" pitchFamily="2" charset="0"/>
                        <a:ea typeface="+mn-ea"/>
                        <a:cs typeface="Arial"/>
                      </a:endParaRPr>
                    </a:p>
                  </a:txBody>
                  <a:tcPr/>
                </a:tc>
                <a:tc>
                  <a:txBody>
                    <a:bodyPr/>
                    <a:lstStyle/>
                    <a:p>
                      <a:endParaRPr lang="it-IT" sz="1300" kern="1200" dirty="0">
                        <a:solidFill>
                          <a:schemeClr val="tx1">
                            <a:lumMod val="85000"/>
                            <a:lumOff val="15000"/>
                          </a:schemeClr>
                        </a:solidFill>
                        <a:latin typeface="Montserrat" panose="00000500000000000000" pitchFamily="2" charset="0"/>
                        <a:ea typeface="+mn-ea"/>
                        <a:cs typeface="Arial"/>
                      </a:endParaRPr>
                    </a:p>
                  </a:txBody>
                  <a:tcPr/>
                </a:tc>
                <a:extLst>
                  <a:ext uri="{0D108BD9-81ED-4DB2-BD59-A6C34878D82A}">
                    <a16:rowId xmlns:a16="http://schemas.microsoft.com/office/drawing/2014/main" val="1558239529"/>
                  </a:ext>
                </a:extLst>
              </a:tr>
              <a:tr h="575956">
                <a:tc vMerge="1">
                  <a:txBody>
                    <a:bodyPr/>
                    <a:lstStyle/>
                    <a:p>
                      <a:endParaRPr lang="it-IT" sz="1800" b="1" kern="1200" dirty="0">
                        <a:solidFill>
                          <a:schemeClr val="tx1">
                            <a:lumMod val="85000"/>
                            <a:lumOff val="15000"/>
                          </a:schemeClr>
                        </a:solidFill>
                        <a:latin typeface="Montserrat" panose="00000500000000000000" pitchFamily="2" charset="0"/>
                        <a:ea typeface="+mn-ea"/>
                        <a:cs typeface="Aria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300" b="1" kern="1200" dirty="0">
                          <a:solidFill>
                            <a:schemeClr val="tx1">
                              <a:lumMod val="85000"/>
                              <a:lumOff val="15000"/>
                            </a:schemeClr>
                          </a:solidFill>
                          <a:latin typeface="Montserrat" panose="00000500000000000000" pitchFamily="2" charset="0"/>
                          <a:ea typeface="+mn-ea"/>
                          <a:cs typeface="Arial"/>
                        </a:rPr>
                        <a:t>I1. </a:t>
                      </a:r>
                      <a:endParaRPr lang="it-IT" sz="1300" kern="1200" dirty="0">
                        <a:solidFill>
                          <a:schemeClr val="tx1">
                            <a:lumMod val="85000"/>
                            <a:lumOff val="15000"/>
                          </a:schemeClr>
                        </a:solidFill>
                        <a:latin typeface="Montserrat" panose="00000500000000000000" pitchFamily="2" charset="0"/>
                        <a:ea typeface="+mn-ea"/>
                        <a:cs typeface="Arial"/>
                      </a:endParaRPr>
                    </a:p>
                  </a:txBody>
                  <a:tcPr/>
                </a:tc>
                <a:tc>
                  <a:txBody>
                    <a:bodyPr/>
                    <a:lstStyle/>
                    <a:p>
                      <a:pPr algn="ctr"/>
                      <a:r>
                        <a:rPr lang="it-IT" sz="1300" kern="1200" dirty="0">
                          <a:solidFill>
                            <a:schemeClr val="tx1">
                              <a:lumMod val="85000"/>
                              <a:lumOff val="15000"/>
                            </a:schemeClr>
                          </a:solidFill>
                          <a:latin typeface="Montserrat" panose="00000500000000000000" pitchFamily="2" charset="0"/>
                          <a:ea typeface="+mn-ea"/>
                          <a:cs typeface="Arial"/>
                        </a:rPr>
                        <a:t>30/03/2026 </a:t>
                      </a:r>
                    </a:p>
                    <a:p>
                      <a:pPr algn="ctr"/>
                      <a:r>
                        <a:rPr lang="it-IT" sz="1300" kern="1200" dirty="0">
                          <a:solidFill>
                            <a:schemeClr val="tx1">
                              <a:lumMod val="85000"/>
                              <a:lumOff val="15000"/>
                            </a:schemeClr>
                          </a:solidFill>
                          <a:latin typeface="Montserrat" panose="00000500000000000000" pitchFamily="2" charset="0"/>
                          <a:ea typeface="+mn-ea"/>
                          <a:cs typeface="Arial"/>
                        </a:rPr>
                        <a:t>11.00-13.00</a:t>
                      </a:r>
                    </a:p>
                  </a:txBody>
                  <a:tcPr>
                    <a:solidFill>
                      <a:srgbClr val="BFE4E6"/>
                    </a:solidFill>
                  </a:tcPr>
                </a:tc>
                <a:tc>
                  <a:txBody>
                    <a:bodyPr/>
                    <a:lstStyle/>
                    <a:p>
                      <a:endParaRPr lang="it-IT" sz="1300" kern="1200" dirty="0">
                        <a:solidFill>
                          <a:schemeClr val="tx1">
                            <a:lumMod val="85000"/>
                            <a:lumOff val="15000"/>
                          </a:schemeClr>
                        </a:solidFill>
                        <a:latin typeface="Montserrat" panose="00000500000000000000" pitchFamily="2" charset="0"/>
                        <a:ea typeface="+mn-ea"/>
                        <a:cs typeface="Arial"/>
                      </a:endParaRPr>
                    </a:p>
                  </a:txBody>
                  <a:tcPr/>
                </a:tc>
                <a:tc>
                  <a:txBody>
                    <a:bodyPr/>
                    <a:lstStyle/>
                    <a:p>
                      <a:endParaRPr lang="it-IT" sz="1300" kern="1200" dirty="0">
                        <a:solidFill>
                          <a:schemeClr val="tx1">
                            <a:lumMod val="85000"/>
                            <a:lumOff val="15000"/>
                          </a:schemeClr>
                        </a:solidFill>
                        <a:latin typeface="Montserrat" panose="00000500000000000000" pitchFamily="2" charset="0"/>
                        <a:ea typeface="+mn-ea"/>
                        <a:cs typeface="Arial"/>
                      </a:endParaRPr>
                    </a:p>
                  </a:txBody>
                  <a:tcPr/>
                </a:tc>
                <a:tc>
                  <a:txBody>
                    <a:bodyPr/>
                    <a:lstStyle/>
                    <a:p>
                      <a:endParaRPr lang="it-IT" sz="1300" kern="1200" dirty="0">
                        <a:solidFill>
                          <a:schemeClr val="tx1">
                            <a:lumMod val="85000"/>
                            <a:lumOff val="15000"/>
                          </a:schemeClr>
                        </a:solidFill>
                        <a:latin typeface="Montserrat" panose="00000500000000000000" pitchFamily="2" charset="0"/>
                        <a:ea typeface="+mn-ea"/>
                        <a:cs typeface="Arial"/>
                      </a:endParaRPr>
                    </a:p>
                  </a:txBody>
                  <a:tcPr/>
                </a:tc>
                <a:extLst>
                  <a:ext uri="{0D108BD9-81ED-4DB2-BD59-A6C34878D82A}">
                    <a16:rowId xmlns:a16="http://schemas.microsoft.com/office/drawing/2014/main" val="2899381037"/>
                  </a:ext>
                </a:extLst>
              </a:tr>
              <a:tr h="333448">
                <a:tc rowSpan="2">
                  <a:txBody>
                    <a:bodyPr/>
                    <a:lstStyle/>
                    <a:p>
                      <a:pPr algn="ctr"/>
                      <a:r>
                        <a:rPr lang="it-IT" sz="1300" b="1" kern="1200" dirty="0">
                          <a:solidFill>
                            <a:schemeClr val="tx1"/>
                          </a:solidFill>
                          <a:latin typeface="Montserrat" panose="00000500000000000000" pitchFamily="2" charset="0"/>
                          <a:ea typeface="+mn-ea"/>
                          <a:cs typeface="Arial"/>
                        </a:rPr>
                        <a:t>F2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300" b="1" kern="1200" dirty="0">
                          <a:solidFill>
                            <a:schemeClr val="tx1"/>
                          </a:solidFill>
                          <a:latin typeface="Montserrat" panose="00000500000000000000" pitchFamily="2" charset="0"/>
                          <a:ea typeface="+mn-ea"/>
                          <a:cs typeface="Arial"/>
                        </a:rPr>
                        <a:t>O2.</a:t>
                      </a:r>
                    </a:p>
                  </a:txBody>
                  <a:tcPr/>
                </a:tc>
                <a:tc>
                  <a:txBody>
                    <a:bodyPr/>
                    <a:lstStyle/>
                    <a:p>
                      <a:endParaRPr lang="it-IT" sz="1300" kern="1200" dirty="0">
                        <a:solidFill>
                          <a:schemeClr val="tx1"/>
                        </a:solidFill>
                        <a:latin typeface="Montserrat" panose="00000500000000000000" pitchFamily="2" charset="0"/>
                        <a:ea typeface="+mn-ea"/>
                        <a:cs typeface="Arial"/>
                      </a:endParaRPr>
                    </a:p>
                  </a:txBody>
                  <a:tcPr/>
                </a:tc>
                <a:tc>
                  <a:txBody>
                    <a:bodyPr/>
                    <a:lstStyle/>
                    <a:p>
                      <a:endParaRPr lang="it-IT" sz="1300" kern="1200" dirty="0">
                        <a:solidFill>
                          <a:schemeClr val="tx1"/>
                        </a:solidFill>
                        <a:latin typeface="Montserrat" panose="00000500000000000000" pitchFamily="2" charset="0"/>
                        <a:ea typeface="+mn-ea"/>
                        <a:cs typeface="Arial"/>
                      </a:endParaRPr>
                    </a:p>
                  </a:txBody>
                  <a:tcPr>
                    <a:solidFill>
                      <a:srgbClr val="BFE4E6"/>
                    </a:solidFill>
                  </a:tcPr>
                </a:tc>
                <a:tc>
                  <a:txBody>
                    <a:bodyPr/>
                    <a:lstStyle/>
                    <a:p>
                      <a:endParaRPr lang="it-IT" sz="1300" kern="1200" dirty="0">
                        <a:solidFill>
                          <a:schemeClr val="tx1">
                            <a:lumMod val="85000"/>
                            <a:lumOff val="15000"/>
                          </a:schemeClr>
                        </a:solidFill>
                        <a:latin typeface="Montserrat" panose="00000500000000000000" pitchFamily="2" charset="0"/>
                        <a:ea typeface="+mn-ea"/>
                        <a:cs typeface="Arial"/>
                      </a:endParaRPr>
                    </a:p>
                  </a:txBody>
                  <a:tcPr/>
                </a:tc>
                <a:tc>
                  <a:txBody>
                    <a:bodyPr/>
                    <a:lstStyle/>
                    <a:p>
                      <a:endParaRPr lang="it-IT" sz="1300" kern="1200" dirty="0">
                        <a:solidFill>
                          <a:schemeClr val="tx1">
                            <a:lumMod val="85000"/>
                            <a:lumOff val="15000"/>
                          </a:schemeClr>
                        </a:solidFill>
                        <a:latin typeface="Montserrat" panose="00000500000000000000" pitchFamily="2" charset="0"/>
                        <a:ea typeface="+mn-ea"/>
                        <a:cs typeface="Arial"/>
                      </a:endParaRPr>
                    </a:p>
                  </a:txBody>
                  <a:tcPr/>
                </a:tc>
                <a:extLst>
                  <a:ext uri="{0D108BD9-81ED-4DB2-BD59-A6C34878D82A}">
                    <a16:rowId xmlns:a16="http://schemas.microsoft.com/office/drawing/2014/main" val="369814971"/>
                  </a:ext>
                </a:extLst>
              </a:tr>
              <a:tr h="0">
                <a:tc vMerge="1">
                  <a:txBody>
                    <a:bodyPr/>
                    <a:lstStyle/>
                    <a:p>
                      <a:endParaRPr lang="it-IT" sz="1800" b="1" kern="1200" dirty="0">
                        <a:solidFill>
                          <a:schemeClr val="tx1">
                            <a:lumMod val="85000"/>
                            <a:lumOff val="15000"/>
                          </a:schemeClr>
                        </a:solidFill>
                        <a:latin typeface="Montserrat" panose="00000500000000000000" pitchFamily="2" charset="0"/>
                        <a:ea typeface="+mn-ea"/>
                        <a:cs typeface="Aria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300" b="1" kern="1200" dirty="0">
                          <a:solidFill>
                            <a:schemeClr val="tx1"/>
                          </a:solidFill>
                          <a:latin typeface="Montserrat" panose="00000500000000000000" pitchFamily="2" charset="0"/>
                          <a:ea typeface="+mn-ea"/>
                          <a:cs typeface="Arial"/>
                        </a:rPr>
                        <a:t>I2.</a:t>
                      </a:r>
                      <a:r>
                        <a:rPr lang="it-IT" sz="1300" kern="1200" dirty="0">
                          <a:solidFill>
                            <a:schemeClr val="tx1"/>
                          </a:solidFill>
                          <a:latin typeface="Montserrat" panose="00000500000000000000" pitchFamily="2" charset="0"/>
                          <a:ea typeface="+mn-ea"/>
                          <a:cs typeface="Arial"/>
                        </a:rPr>
                        <a:t> </a:t>
                      </a:r>
                    </a:p>
                  </a:txBody>
                  <a:tcPr/>
                </a:tc>
                <a:tc>
                  <a:txBody>
                    <a:bodyPr/>
                    <a:lstStyle/>
                    <a:p>
                      <a:endParaRPr lang="it-IT" sz="1300" kern="1200" dirty="0">
                        <a:solidFill>
                          <a:schemeClr val="tx1"/>
                        </a:solidFill>
                        <a:latin typeface="Montserrat" panose="00000500000000000000" pitchFamily="2" charset="0"/>
                        <a:ea typeface="+mn-ea"/>
                        <a:cs typeface="Arial"/>
                      </a:endParaRPr>
                    </a:p>
                  </a:txBody>
                  <a:tcPr/>
                </a:tc>
                <a:tc>
                  <a:txBody>
                    <a:bodyPr/>
                    <a:lstStyle/>
                    <a:p>
                      <a:pPr algn="ctr"/>
                      <a:r>
                        <a:rPr lang="it-IT" sz="1300" kern="1200" dirty="0">
                          <a:solidFill>
                            <a:schemeClr val="tx1"/>
                          </a:solidFill>
                          <a:latin typeface="Montserrat" panose="00000500000000000000" pitchFamily="2" charset="0"/>
                          <a:ea typeface="+mn-ea"/>
                          <a:cs typeface="Arial"/>
                        </a:rPr>
                        <a:t>20/04/2026 </a:t>
                      </a:r>
                    </a:p>
                    <a:p>
                      <a:pPr algn="ctr"/>
                      <a:r>
                        <a:rPr lang="it-IT" sz="1300" kern="1200" dirty="0">
                          <a:solidFill>
                            <a:schemeClr val="tx1"/>
                          </a:solidFill>
                          <a:latin typeface="Montserrat" panose="00000500000000000000" pitchFamily="2" charset="0"/>
                          <a:ea typeface="+mn-ea"/>
                          <a:cs typeface="Arial"/>
                        </a:rPr>
                        <a:t>9.00-11.00</a:t>
                      </a:r>
                    </a:p>
                  </a:txBody>
                  <a:tcPr>
                    <a:solidFill>
                      <a:srgbClr val="BFE4E6"/>
                    </a:solidFill>
                  </a:tcPr>
                </a:tc>
                <a:tc>
                  <a:txBody>
                    <a:bodyPr/>
                    <a:lstStyle/>
                    <a:p>
                      <a:endParaRPr lang="it-IT" sz="1300" kern="1200" dirty="0">
                        <a:solidFill>
                          <a:schemeClr val="bg1">
                            <a:lumMod val="75000"/>
                          </a:schemeClr>
                        </a:solidFill>
                        <a:latin typeface="Montserrat" panose="00000500000000000000" pitchFamily="2" charset="0"/>
                        <a:ea typeface="+mn-ea"/>
                        <a:cs typeface="Arial"/>
                      </a:endParaRPr>
                    </a:p>
                  </a:txBody>
                  <a:tcPr/>
                </a:tc>
                <a:tc>
                  <a:txBody>
                    <a:bodyPr/>
                    <a:lstStyle/>
                    <a:p>
                      <a:endParaRPr lang="it-IT" sz="1300" kern="1200" dirty="0">
                        <a:solidFill>
                          <a:schemeClr val="bg1">
                            <a:lumMod val="75000"/>
                          </a:schemeClr>
                        </a:solidFill>
                        <a:latin typeface="Montserrat" panose="00000500000000000000" pitchFamily="2" charset="0"/>
                        <a:ea typeface="+mn-ea"/>
                        <a:cs typeface="Arial"/>
                      </a:endParaRPr>
                    </a:p>
                  </a:txBody>
                  <a:tcPr/>
                </a:tc>
                <a:extLst>
                  <a:ext uri="{0D108BD9-81ED-4DB2-BD59-A6C34878D82A}">
                    <a16:rowId xmlns:a16="http://schemas.microsoft.com/office/drawing/2014/main" val="3714847526"/>
                  </a:ext>
                </a:extLst>
              </a:tr>
              <a:tr h="333448">
                <a:tc rowSpan="2">
                  <a:txBody>
                    <a:bodyPr/>
                    <a:lstStyle/>
                    <a:p>
                      <a:pPr algn="ctr"/>
                      <a:r>
                        <a:rPr lang="it-IT" sz="1300" b="1" kern="1200" dirty="0">
                          <a:solidFill>
                            <a:schemeClr val="tx1"/>
                          </a:solidFill>
                          <a:latin typeface="Montserrat" panose="00000500000000000000" pitchFamily="2" charset="0"/>
                          <a:ea typeface="+mn-ea"/>
                          <a:cs typeface="Arial"/>
                        </a:rPr>
                        <a:t>F3</a:t>
                      </a:r>
                    </a:p>
                  </a:txBody>
                  <a:tcPr/>
                </a:tc>
                <a:tc>
                  <a:txBody>
                    <a:bodyPr/>
                    <a:lstStyle/>
                    <a:p>
                      <a:pPr algn="ctr"/>
                      <a:r>
                        <a:rPr lang="it-IT" sz="1300" b="1" kern="1200" dirty="0">
                          <a:solidFill>
                            <a:schemeClr val="tx1"/>
                          </a:solidFill>
                          <a:latin typeface="Montserrat" panose="00000500000000000000" pitchFamily="2" charset="0"/>
                          <a:ea typeface="+mn-ea"/>
                          <a:cs typeface="Arial"/>
                        </a:rPr>
                        <a:t>O3. </a:t>
                      </a:r>
                      <a:endParaRPr lang="it-IT" sz="1300" kern="1200" dirty="0">
                        <a:solidFill>
                          <a:schemeClr val="tx1"/>
                        </a:solidFill>
                        <a:latin typeface="Montserrat" panose="00000500000000000000" pitchFamily="2" charset="0"/>
                        <a:ea typeface="+mn-ea"/>
                        <a:cs typeface="Arial"/>
                      </a:endParaRPr>
                    </a:p>
                  </a:txBody>
                  <a:tcPr/>
                </a:tc>
                <a:tc>
                  <a:txBody>
                    <a:bodyPr/>
                    <a:lstStyle/>
                    <a:p>
                      <a:endParaRPr lang="it-IT" sz="1300" kern="1200" dirty="0">
                        <a:solidFill>
                          <a:schemeClr val="tx1"/>
                        </a:solidFill>
                        <a:latin typeface="Montserrat" panose="00000500000000000000" pitchFamily="2" charset="0"/>
                        <a:ea typeface="+mn-ea"/>
                        <a:cs typeface="Arial"/>
                      </a:endParaRPr>
                    </a:p>
                  </a:txBody>
                  <a:tcPr/>
                </a:tc>
                <a:tc>
                  <a:txBody>
                    <a:bodyPr/>
                    <a:lstStyle/>
                    <a:p>
                      <a:pPr algn="ctr"/>
                      <a:endParaRPr lang="it-IT" sz="1300" kern="1200" dirty="0">
                        <a:solidFill>
                          <a:schemeClr val="tx1"/>
                        </a:solidFill>
                        <a:latin typeface="Montserrat" panose="00000500000000000000" pitchFamily="2" charset="0"/>
                        <a:ea typeface="+mn-ea"/>
                        <a:cs typeface="Arial"/>
                      </a:endParaRPr>
                    </a:p>
                  </a:txBody>
                  <a:tcPr>
                    <a:solidFill>
                      <a:srgbClr val="BFE4E6"/>
                    </a:solidFill>
                  </a:tcPr>
                </a:tc>
                <a:tc>
                  <a:txBody>
                    <a:bodyPr/>
                    <a:lstStyle/>
                    <a:p>
                      <a:endParaRPr lang="it-IT" sz="1300" kern="1200" dirty="0">
                        <a:solidFill>
                          <a:schemeClr val="bg1">
                            <a:lumMod val="75000"/>
                          </a:schemeClr>
                        </a:solidFill>
                        <a:latin typeface="Montserrat" panose="00000500000000000000" pitchFamily="2" charset="0"/>
                        <a:ea typeface="+mn-ea"/>
                        <a:cs typeface="Arial"/>
                      </a:endParaRPr>
                    </a:p>
                  </a:txBody>
                  <a:tcPr/>
                </a:tc>
                <a:tc>
                  <a:txBody>
                    <a:bodyPr/>
                    <a:lstStyle/>
                    <a:p>
                      <a:endParaRPr lang="it-IT" sz="1300" kern="1200" dirty="0">
                        <a:solidFill>
                          <a:schemeClr val="bg1">
                            <a:lumMod val="75000"/>
                          </a:schemeClr>
                        </a:solidFill>
                        <a:latin typeface="Montserrat" panose="00000500000000000000" pitchFamily="2" charset="0"/>
                        <a:ea typeface="+mn-ea"/>
                        <a:cs typeface="Arial"/>
                      </a:endParaRPr>
                    </a:p>
                  </a:txBody>
                  <a:tcPr/>
                </a:tc>
                <a:extLst>
                  <a:ext uri="{0D108BD9-81ED-4DB2-BD59-A6C34878D82A}">
                    <a16:rowId xmlns:a16="http://schemas.microsoft.com/office/drawing/2014/main" val="2117904046"/>
                  </a:ext>
                </a:extLst>
              </a:tr>
              <a:tr h="0">
                <a:tc vMerge="1">
                  <a:txBody>
                    <a:bodyPr/>
                    <a:lstStyle/>
                    <a:p>
                      <a:endParaRPr lang="it-IT" sz="1800" b="1" kern="1200" dirty="0">
                        <a:solidFill>
                          <a:schemeClr val="tx1">
                            <a:lumMod val="85000"/>
                            <a:lumOff val="15000"/>
                          </a:schemeClr>
                        </a:solidFill>
                        <a:latin typeface="Montserrat" panose="00000500000000000000" pitchFamily="2" charset="0"/>
                        <a:ea typeface="+mn-ea"/>
                        <a:cs typeface="Aria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300" b="1" kern="1200" dirty="0">
                          <a:solidFill>
                            <a:schemeClr val="tx1"/>
                          </a:solidFill>
                          <a:latin typeface="Montserrat" panose="00000500000000000000" pitchFamily="2" charset="0"/>
                          <a:ea typeface="+mn-ea"/>
                          <a:cs typeface="Arial"/>
                        </a:rPr>
                        <a:t>I3. </a:t>
                      </a:r>
                      <a:endParaRPr lang="it-IT" sz="1300" kern="1200" dirty="0">
                        <a:solidFill>
                          <a:schemeClr val="tx1"/>
                        </a:solidFill>
                        <a:latin typeface="Montserrat" panose="00000500000000000000" pitchFamily="2" charset="0"/>
                        <a:ea typeface="+mn-ea"/>
                        <a:cs typeface="Arial"/>
                      </a:endParaRPr>
                    </a:p>
                  </a:txBody>
                  <a:tcPr/>
                </a:tc>
                <a:tc>
                  <a:txBody>
                    <a:bodyPr/>
                    <a:lstStyle/>
                    <a:p>
                      <a:endParaRPr lang="it-IT" sz="1300" kern="1200" dirty="0">
                        <a:solidFill>
                          <a:schemeClr val="tx1"/>
                        </a:solidFill>
                        <a:latin typeface="Montserrat" panose="00000500000000000000" pitchFamily="2" charset="0"/>
                        <a:ea typeface="+mn-ea"/>
                        <a:cs typeface="Arial"/>
                      </a:endParaRPr>
                    </a:p>
                  </a:txBody>
                  <a:tcPr/>
                </a:tc>
                <a:tc>
                  <a:txBody>
                    <a:bodyPr/>
                    <a:lstStyle/>
                    <a:p>
                      <a:pPr algn="ctr"/>
                      <a:r>
                        <a:rPr lang="it-IT" sz="1300" kern="1200" dirty="0">
                          <a:solidFill>
                            <a:schemeClr val="tx1"/>
                          </a:solidFill>
                          <a:latin typeface="Montserrat" panose="00000500000000000000" pitchFamily="2" charset="0"/>
                          <a:ea typeface="+mn-ea"/>
                          <a:cs typeface="Arial"/>
                        </a:rPr>
                        <a:t>20/04/2026 </a:t>
                      </a:r>
                    </a:p>
                    <a:p>
                      <a:pPr algn="ctr"/>
                      <a:r>
                        <a:rPr lang="it-IT" sz="1300" kern="1200" dirty="0">
                          <a:solidFill>
                            <a:schemeClr val="tx1"/>
                          </a:solidFill>
                          <a:latin typeface="Montserrat" panose="00000500000000000000" pitchFamily="2" charset="0"/>
                          <a:ea typeface="+mn-ea"/>
                          <a:cs typeface="Arial"/>
                        </a:rPr>
                        <a:t>11.00-13.00</a:t>
                      </a:r>
                    </a:p>
                  </a:txBody>
                  <a:tcPr>
                    <a:solidFill>
                      <a:srgbClr val="BFE4E6"/>
                    </a:solidFill>
                  </a:tcPr>
                </a:tc>
                <a:tc>
                  <a:txBody>
                    <a:bodyPr/>
                    <a:lstStyle/>
                    <a:p>
                      <a:endParaRPr lang="it-IT" sz="1300" kern="1200" dirty="0">
                        <a:solidFill>
                          <a:schemeClr val="bg1">
                            <a:lumMod val="75000"/>
                          </a:schemeClr>
                        </a:solidFill>
                        <a:latin typeface="Montserrat" panose="00000500000000000000" pitchFamily="2" charset="0"/>
                        <a:ea typeface="+mn-ea"/>
                        <a:cs typeface="Arial"/>
                      </a:endParaRPr>
                    </a:p>
                  </a:txBody>
                  <a:tcPr/>
                </a:tc>
                <a:tc>
                  <a:txBody>
                    <a:bodyPr/>
                    <a:lstStyle/>
                    <a:p>
                      <a:endParaRPr lang="it-IT" sz="1300" kern="1200" dirty="0">
                        <a:solidFill>
                          <a:schemeClr val="bg1">
                            <a:lumMod val="75000"/>
                          </a:schemeClr>
                        </a:solidFill>
                        <a:latin typeface="Montserrat" panose="00000500000000000000" pitchFamily="2" charset="0"/>
                        <a:ea typeface="+mn-ea"/>
                        <a:cs typeface="Arial"/>
                      </a:endParaRPr>
                    </a:p>
                  </a:txBody>
                  <a:tcPr/>
                </a:tc>
                <a:extLst>
                  <a:ext uri="{0D108BD9-81ED-4DB2-BD59-A6C34878D82A}">
                    <a16:rowId xmlns:a16="http://schemas.microsoft.com/office/drawing/2014/main" val="3680501089"/>
                  </a:ext>
                </a:extLst>
              </a:tr>
              <a:tr h="333448">
                <a:tc rowSpan="2">
                  <a:txBody>
                    <a:bodyPr/>
                    <a:lstStyle/>
                    <a:p>
                      <a:pPr algn="ctr"/>
                      <a:r>
                        <a:rPr lang="it-IT" sz="1300" b="1" kern="1200" dirty="0">
                          <a:solidFill>
                            <a:schemeClr val="tx1"/>
                          </a:solidFill>
                          <a:latin typeface="Montserrat" panose="00000500000000000000" pitchFamily="2" charset="0"/>
                          <a:ea typeface="+mn-ea"/>
                          <a:cs typeface="Arial"/>
                        </a:rPr>
                        <a:t>F4</a:t>
                      </a:r>
                    </a:p>
                  </a:txBody>
                  <a:tcPr/>
                </a:tc>
                <a:tc>
                  <a:txBody>
                    <a:bodyPr/>
                    <a:lstStyle/>
                    <a:p>
                      <a:pPr algn="ctr"/>
                      <a:r>
                        <a:rPr lang="it-IT" sz="1300" b="1" kern="1200" dirty="0">
                          <a:solidFill>
                            <a:schemeClr val="tx1"/>
                          </a:solidFill>
                          <a:latin typeface="Montserrat" panose="00000500000000000000" pitchFamily="2" charset="0"/>
                          <a:ea typeface="+mn-ea"/>
                          <a:cs typeface="Arial"/>
                        </a:rPr>
                        <a:t>O4. </a:t>
                      </a:r>
                      <a:endParaRPr lang="it-IT" sz="1300" kern="1200" dirty="0">
                        <a:solidFill>
                          <a:schemeClr val="tx1"/>
                        </a:solidFill>
                        <a:latin typeface="Montserrat" panose="00000500000000000000" pitchFamily="2" charset="0"/>
                        <a:ea typeface="+mn-ea"/>
                        <a:cs typeface="Arial"/>
                      </a:endParaRPr>
                    </a:p>
                  </a:txBody>
                  <a:tcPr/>
                </a:tc>
                <a:tc>
                  <a:txBody>
                    <a:bodyPr/>
                    <a:lstStyle/>
                    <a:p>
                      <a:endParaRPr lang="it-IT" sz="1300" kern="1200" dirty="0">
                        <a:solidFill>
                          <a:schemeClr val="tx1"/>
                        </a:solidFill>
                        <a:latin typeface="Montserrat" panose="00000500000000000000" pitchFamily="2" charset="0"/>
                        <a:ea typeface="+mn-ea"/>
                        <a:cs typeface="Arial"/>
                      </a:endParaRPr>
                    </a:p>
                  </a:txBody>
                  <a:tcPr/>
                </a:tc>
                <a:tc>
                  <a:txBody>
                    <a:bodyPr/>
                    <a:lstStyle/>
                    <a:p>
                      <a:endParaRPr lang="it-IT" sz="1300" kern="1200" dirty="0">
                        <a:solidFill>
                          <a:schemeClr val="tx1"/>
                        </a:solidFill>
                        <a:latin typeface="Montserrat" panose="00000500000000000000" pitchFamily="2" charset="0"/>
                        <a:ea typeface="+mn-ea"/>
                        <a:cs typeface="Arial"/>
                      </a:endParaRPr>
                    </a:p>
                  </a:txBody>
                  <a:tcPr/>
                </a:tc>
                <a:tc>
                  <a:txBody>
                    <a:bodyPr/>
                    <a:lstStyle/>
                    <a:p>
                      <a:endParaRPr lang="it-IT" sz="1300" kern="1200" dirty="0">
                        <a:solidFill>
                          <a:schemeClr val="tx1"/>
                        </a:solidFill>
                        <a:latin typeface="Montserrat" panose="00000500000000000000" pitchFamily="2" charset="0"/>
                        <a:ea typeface="+mn-ea"/>
                        <a:cs typeface="Arial"/>
                      </a:endParaRPr>
                    </a:p>
                  </a:txBody>
                  <a:tcPr>
                    <a:solidFill>
                      <a:srgbClr val="BFE4E6"/>
                    </a:solidFill>
                  </a:tcPr>
                </a:tc>
                <a:tc>
                  <a:txBody>
                    <a:bodyPr/>
                    <a:lstStyle/>
                    <a:p>
                      <a:endParaRPr lang="it-IT" sz="1300" kern="1200" dirty="0">
                        <a:solidFill>
                          <a:schemeClr val="tx1"/>
                        </a:solidFill>
                        <a:latin typeface="Montserrat" panose="00000500000000000000" pitchFamily="2" charset="0"/>
                        <a:ea typeface="+mn-ea"/>
                        <a:cs typeface="Arial"/>
                      </a:endParaRPr>
                    </a:p>
                  </a:txBody>
                  <a:tcPr/>
                </a:tc>
                <a:extLst>
                  <a:ext uri="{0D108BD9-81ED-4DB2-BD59-A6C34878D82A}">
                    <a16:rowId xmlns:a16="http://schemas.microsoft.com/office/drawing/2014/main" val="1531523466"/>
                  </a:ext>
                </a:extLst>
              </a:tr>
              <a:tr h="575956">
                <a:tc vMerge="1">
                  <a:txBody>
                    <a:bodyPr/>
                    <a:lstStyle/>
                    <a:p>
                      <a:endParaRPr lang="it-IT" sz="1800" b="1" kern="1200" dirty="0">
                        <a:solidFill>
                          <a:schemeClr val="tx1">
                            <a:lumMod val="85000"/>
                            <a:lumOff val="15000"/>
                          </a:schemeClr>
                        </a:solidFill>
                        <a:latin typeface="Montserrat" panose="00000500000000000000" pitchFamily="2" charset="0"/>
                        <a:ea typeface="+mn-ea"/>
                        <a:cs typeface="Aria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300" b="1" kern="1200" dirty="0">
                          <a:solidFill>
                            <a:schemeClr val="tx1"/>
                          </a:solidFill>
                          <a:latin typeface="Montserrat" panose="00000500000000000000" pitchFamily="2" charset="0"/>
                          <a:ea typeface="+mn-ea"/>
                          <a:cs typeface="Arial"/>
                        </a:rPr>
                        <a:t>I4. </a:t>
                      </a:r>
                      <a:endParaRPr lang="it-IT" sz="1300" kern="1200" dirty="0">
                        <a:solidFill>
                          <a:schemeClr val="tx1"/>
                        </a:solidFill>
                        <a:latin typeface="Montserrat" panose="00000500000000000000" pitchFamily="2" charset="0"/>
                        <a:ea typeface="+mn-ea"/>
                        <a:cs typeface="Arial"/>
                      </a:endParaRPr>
                    </a:p>
                  </a:txBody>
                  <a:tcPr/>
                </a:tc>
                <a:tc>
                  <a:txBody>
                    <a:bodyPr/>
                    <a:lstStyle/>
                    <a:p>
                      <a:endParaRPr lang="it-IT" sz="1300" kern="1200" dirty="0">
                        <a:solidFill>
                          <a:schemeClr val="tx1"/>
                        </a:solidFill>
                        <a:latin typeface="Montserrat" panose="00000500000000000000" pitchFamily="2" charset="0"/>
                        <a:ea typeface="+mn-ea"/>
                        <a:cs typeface="Arial"/>
                      </a:endParaRPr>
                    </a:p>
                  </a:txBody>
                  <a:tcPr/>
                </a:tc>
                <a:tc>
                  <a:txBody>
                    <a:bodyPr/>
                    <a:lstStyle/>
                    <a:p>
                      <a:endParaRPr lang="it-IT" sz="1300" kern="1200" dirty="0">
                        <a:solidFill>
                          <a:schemeClr val="tx1"/>
                        </a:solidFill>
                        <a:latin typeface="Montserrat" panose="00000500000000000000" pitchFamily="2" charset="0"/>
                        <a:ea typeface="+mn-ea"/>
                        <a:cs typeface="Arial"/>
                      </a:endParaRPr>
                    </a:p>
                  </a:txBody>
                  <a:tcPr/>
                </a:tc>
                <a:tc>
                  <a:txBody>
                    <a:bodyPr/>
                    <a:lstStyle/>
                    <a:p>
                      <a:pPr algn="ctr"/>
                      <a:r>
                        <a:rPr lang="it-IT" sz="1300" kern="1200" dirty="0">
                          <a:solidFill>
                            <a:schemeClr val="tx1"/>
                          </a:solidFill>
                          <a:latin typeface="Montserrat" panose="00000500000000000000" pitchFamily="2" charset="0"/>
                          <a:ea typeface="+mn-ea"/>
                          <a:cs typeface="Arial"/>
                        </a:rPr>
                        <a:t>12/05/2026 </a:t>
                      </a:r>
                    </a:p>
                    <a:p>
                      <a:pPr algn="ctr"/>
                      <a:r>
                        <a:rPr lang="it-IT" sz="1300" kern="1200" dirty="0">
                          <a:solidFill>
                            <a:schemeClr val="tx1"/>
                          </a:solidFill>
                          <a:latin typeface="Montserrat" panose="00000500000000000000" pitchFamily="2" charset="0"/>
                          <a:ea typeface="+mn-ea"/>
                          <a:cs typeface="Arial"/>
                        </a:rPr>
                        <a:t>11.00-13.00</a:t>
                      </a:r>
                    </a:p>
                  </a:txBody>
                  <a:tcPr>
                    <a:solidFill>
                      <a:srgbClr val="BFE4E6"/>
                    </a:solidFill>
                  </a:tcPr>
                </a:tc>
                <a:tc>
                  <a:txBody>
                    <a:bodyPr/>
                    <a:lstStyle/>
                    <a:p>
                      <a:endParaRPr lang="it-IT" sz="1300" kern="1200" dirty="0">
                        <a:solidFill>
                          <a:schemeClr val="tx1"/>
                        </a:solidFill>
                        <a:latin typeface="Montserrat" panose="00000500000000000000" pitchFamily="2" charset="0"/>
                        <a:ea typeface="+mn-ea"/>
                        <a:cs typeface="Arial"/>
                      </a:endParaRPr>
                    </a:p>
                  </a:txBody>
                  <a:tcPr/>
                </a:tc>
                <a:extLst>
                  <a:ext uri="{0D108BD9-81ED-4DB2-BD59-A6C34878D82A}">
                    <a16:rowId xmlns:a16="http://schemas.microsoft.com/office/drawing/2014/main" val="174562067"/>
                  </a:ext>
                </a:extLst>
              </a:tr>
              <a:tr h="0">
                <a:tc rowSpan="2">
                  <a:txBody>
                    <a:bodyPr/>
                    <a:lstStyle/>
                    <a:p>
                      <a:pPr algn="ctr"/>
                      <a:r>
                        <a:rPr lang="it-IT" sz="1300" b="1" kern="1200" dirty="0">
                          <a:solidFill>
                            <a:schemeClr val="tx1"/>
                          </a:solidFill>
                          <a:latin typeface="Montserrat" panose="00000500000000000000" pitchFamily="2" charset="0"/>
                          <a:ea typeface="+mn-ea"/>
                          <a:cs typeface="Arial"/>
                        </a:rPr>
                        <a:t>F5</a:t>
                      </a:r>
                    </a:p>
                  </a:txBody>
                  <a:tcPr/>
                </a:tc>
                <a:tc>
                  <a:txBody>
                    <a:bodyPr/>
                    <a:lstStyle/>
                    <a:p>
                      <a:pPr algn="ctr"/>
                      <a:r>
                        <a:rPr lang="it-IT" sz="1300" b="1" kern="1200" dirty="0">
                          <a:solidFill>
                            <a:schemeClr val="tx1"/>
                          </a:solidFill>
                          <a:latin typeface="Montserrat" panose="00000500000000000000" pitchFamily="2" charset="0"/>
                          <a:ea typeface="+mn-ea"/>
                          <a:cs typeface="Arial"/>
                        </a:rPr>
                        <a:t>O5. </a:t>
                      </a:r>
                      <a:endParaRPr lang="it-IT" sz="1300" kern="1200" dirty="0">
                        <a:solidFill>
                          <a:schemeClr val="tx1"/>
                        </a:solidFill>
                        <a:latin typeface="Montserrat" panose="00000500000000000000" pitchFamily="2" charset="0"/>
                        <a:ea typeface="+mn-ea"/>
                        <a:cs typeface="Arial"/>
                      </a:endParaRPr>
                    </a:p>
                  </a:txBody>
                  <a:tcPr/>
                </a:tc>
                <a:tc>
                  <a:txBody>
                    <a:bodyPr/>
                    <a:lstStyle/>
                    <a:p>
                      <a:endParaRPr lang="it-IT" sz="1300" kern="1200" dirty="0">
                        <a:solidFill>
                          <a:schemeClr val="tx1"/>
                        </a:solidFill>
                        <a:latin typeface="Montserrat" panose="00000500000000000000" pitchFamily="2" charset="0"/>
                        <a:ea typeface="+mn-ea"/>
                        <a:cs typeface="Arial"/>
                      </a:endParaRPr>
                    </a:p>
                  </a:txBody>
                  <a:tcPr/>
                </a:tc>
                <a:tc>
                  <a:txBody>
                    <a:bodyPr/>
                    <a:lstStyle/>
                    <a:p>
                      <a:endParaRPr lang="it-IT" sz="1300" kern="1200" dirty="0">
                        <a:solidFill>
                          <a:schemeClr val="tx1"/>
                        </a:solidFill>
                        <a:latin typeface="Montserrat" panose="00000500000000000000" pitchFamily="2" charset="0"/>
                        <a:ea typeface="+mn-ea"/>
                        <a:cs typeface="Arial"/>
                      </a:endParaRPr>
                    </a:p>
                  </a:txBody>
                  <a:tcPr/>
                </a:tc>
                <a:tc>
                  <a:txBody>
                    <a:bodyPr/>
                    <a:lstStyle/>
                    <a:p>
                      <a:pPr algn="ctr"/>
                      <a:endParaRPr lang="it-IT" sz="1300" kern="1200" dirty="0">
                        <a:solidFill>
                          <a:schemeClr val="tx1"/>
                        </a:solidFill>
                        <a:latin typeface="Montserrat" panose="00000500000000000000" pitchFamily="2" charset="0"/>
                        <a:ea typeface="+mn-ea"/>
                        <a:cs typeface="Arial"/>
                      </a:endParaRPr>
                    </a:p>
                  </a:txBody>
                  <a:tcPr>
                    <a:solidFill>
                      <a:srgbClr val="BFE4E6"/>
                    </a:solidFill>
                  </a:tcPr>
                </a:tc>
                <a:tc>
                  <a:txBody>
                    <a:bodyPr/>
                    <a:lstStyle/>
                    <a:p>
                      <a:endParaRPr lang="it-IT" sz="1300" kern="1200" dirty="0">
                        <a:solidFill>
                          <a:schemeClr val="bg1">
                            <a:lumMod val="75000"/>
                          </a:schemeClr>
                        </a:solidFill>
                        <a:latin typeface="Montserrat" panose="00000500000000000000" pitchFamily="2" charset="0"/>
                        <a:ea typeface="+mn-ea"/>
                        <a:cs typeface="Arial"/>
                      </a:endParaRPr>
                    </a:p>
                  </a:txBody>
                  <a:tcPr/>
                </a:tc>
                <a:extLst>
                  <a:ext uri="{0D108BD9-81ED-4DB2-BD59-A6C34878D82A}">
                    <a16:rowId xmlns:a16="http://schemas.microsoft.com/office/drawing/2014/main" val="3676061307"/>
                  </a:ext>
                </a:extLst>
              </a:tr>
              <a:tr h="575956">
                <a:tc vMerge="1">
                  <a:txBody>
                    <a:bodyPr/>
                    <a:lstStyle/>
                    <a:p>
                      <a:endParaRPr lang="it-IT" sz="1800" b="1" kern="1200" dirty="0">
                        <a:solidFill>
                          <a:schemeClr val="tx1">
                            <a:lumMod val="85000"/>
                            <a:lumOff val="15000"/>
                          </a:schemeClr>
                        </a:solidFill>
                        <a:latin typeface="Montserrat" panose="00000500000000000000" pitchFamily="2" charset="0"/>
                        <a:ea typeface="+mn-ea"/>
                        <a:cs typeface="Aria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300" b="1" kern="1200" dirty="0">
                          <a:solidFill>
                            <a:schemeClr val="tx1"/>
                          </a:solidFill>
                          <a:latin typeface="Montserrat" panose="00000500000000000000" pitchFamily="2" charset="0"/>
                          <a:ea typeface="+mn-ea"/>
                          <a:cs typeface="Arial"/>
                        </a:rPr>
                        <a:t>I5. </a:t>
                      </a:r>
                      <a:endParaRPr lang="it-IT" sz="1300" kern="1200" dirty="0">
                        <a:solidFill>
                          <a:schemeClr val="tx1"/>
                        </a:solidFill>
                        <a:latin typeface="Montserrat" panose="00000500000000000000" pitchFamily="2" charset="0"/>
                        <a:ea typeface="+mn-ea"/>
                        <a:cs typeface="Arial"/>
                      </a:endParaRPr>
                    </a:p>
                  </a:txBody>
                  <a:tcPr/>
                </a:tc>
                <a:tc>
                  <a:txBody>
                    <a:bodyPr/>
                    <a:lstStyle/>
                    <a:p>
                      <a:endParaRPr lang="it-IT" sz="1300" kern="1200" dirty="0">
                        <a:solidFill>
                          <a:schemeClr val="tx1"/>
                        </a:solidFill>
                        <a:latin typeface="Montserrat" panose="00000500000000000000" pitchFamily="2" charset="0"/>
                        <a:ea typeface="+mn-ea"/>
                        <a:cs typeface="Arial"/>
                      </a:endParaRPr>
                    </a:p>
                  </a:txBody>
                  <a:tcPr/>
                </a:tc>
                <a:tc>
                  <a:txBody>
                    <a:bodyPr/>
                    <a:lstStyle/>
                    <a:p>
                      <a:endParaRPr lang="it-IT" sz="1300" kern="1200" dirty="0">
                        <a:solidFill>
                          <a:schemeClr val="tx1"/>
                        </a:solidFill>
                        <a:latin typeface="Montserrat" panose="00000500000000000000" pitchFamily="2" charset="0"/>
                        <a:ea typeface="+mn-ea"/>
                        <a:cs typeface="Arial"/>
                      </a:endParaRPr>
                    </a:p>
                  </a:txBody>
                  <a:tcPr/>
                </a:tc>
                <a:tc>
                  <a:txBody>
                    <a:bodyPr/>
                    <a:lstStyle/>
                    <a:p>
                      <a:pPr algn="ctr"/>
                      <a:r>
                        <a:rPr lang="it-IT" sz="1300" kern="1200" dirty="0">
                          <a:solidFill>
                            <a:schemeClr val="tx1"/>
                          </a:solidFill>
                          <a:latin typeface="Montserrat" panose="00000500000000000000" pitchFamily="2" charset="0"/>
                          <a:ea typeface="+mn-ea"/>
                          <a:cs typeface="Arial"/>
                        </a:rPr>
                        <a:t>25/05/2026 </a:t>
                      </a:r>
                    </a:p>
                    <a:p>
                      <a:pPr algn="ctr"/>
                      <a:r>
                        <a:rPr lang="it-IT" sz="1300" kern="1200" dirty="0">
                          <a:solidFill>
                            <a:schemeClr val="tx1"/>
                          </a:solidFill>
                          <a:latin typeface="Montserrat" panose="00000500000000000000" pitchFamily="2" charset="0"/>
                          <a:ea typeface="+mn-ea"/>
                          <a:cs typeface="Arial"/>
                        </a:rPr>
                        <a:t>09.30-11.00</a:t>
                      </a:r>
                    </a:p>
                  </a:txBody>
                  <a:tcPr>
                    <a:solidFill>
                      <a:srgbClr val="BFE4E6"/>
                    </a:solidFill>
                  </a:tcPr>
                </a:tc>
                <a:tc>
                  <a:txBody>
                    <a:bodyPr/>
                    <a:lstStyle/>
                    <a:p>
                      <a:endParaRPr lang="it-IT" sz="1300" kern="1200" dirty="0">
                        <a:solidFill>
                          <a:schemeClr val="bg1">
                            <a:lumMod val="75000"/>
                          </a:schemeClr>
                        </a:solidFill>
                        <a:latin typeface="Montserrat" panose="00000500000000000000" pitchFamily="2" charset="0"/>
                        <a:ea typeface="+mn-ea"/>
                        <a:cs typeface="Arial"/>
                      </a:endParaRPr>
                    </a:p>
                  </a:txBody>
                  <a:tcPr/>
                </a:tc>
                <a:extLst>
                  <a:ext uri="{0D108BD9-81ED-4DB2-BD59-A6C34878D82A}">
                    <a16:rowId xmlns:a16="http://schemas.microsoft.com/office/drawing/2014/main" val="1901572850"/>
                  </a:ext>
                </a:extLst>
              </a:tr>
              <a:tr h="333448">
                <a:tc rowSpan="2">
                  <a:txBody>
                    <a:bodyPr/>
                    <a:lstStyle/>
                    <a:p>
                      <a:pPr algn="ctr"/>
                      <a:r>
                        <a:rPr lang="it-IT" sz="1300" b="1" kern="1200" dirty="0">
                          <a:solidFill>
                            <a:schemeClr val="bg1">
                              <a:lumMod val="75000"/>
                            </a:schemeClr>
                          </a:solidFill>
                          <a:latin typeface="Montserrat" panose="00000500000000000000" pitchFamily="2" charset="0"/>
                          <a:ea typeface="+mn-ea"/>
                          <a:cs typeface="Arial"/>
                        </a:rPr>
                        <a:t>Trasversale a tutto il progetto</a:t>
                      </a:r>
                    </a:p>
                  </a:txBody>
                  <a:tcPr/>
                </a:tc>
                <a:tc>
                  <a:txBody>
                    <a:bodyPr/>
                    <a:lstStyle/>
                    <a:p>
                      <a:pPr algn="ctr"/>
                      <a:r>
                        <a:rPr lang="it-IT" sz="1300" b="1" kern="1200" dirty="0">
                          <a:solidFill>
                            <a:schemeClr val="bg1">
                              <a:lumMod val="75000"/>
                            </a:schemeClr>
                          </a:solidFill>
                          <a:latin typeface="Montserrat" panose="00000500000000000000" pitchFamily="2" charset="0"/>
                          <a:ea typeface="+mn-ea"/>
                          <a:cs typeface="Arial"/>
                        </a:rPr>
                        <a:t>O6. </a:t>
                      </a:r>
                      <a:endParaRPr lang="it-IT" sz="1300" kern="1200" dirty="0">
                        <a:solidFill>
                          <a:schemeClr val="bg1">
                            <a:lumMod val="75000"/>
                          </a:schemeClr>
                        </a:solidFill>
                        <a:latin typeface="Montserrat" panose="00000500000000000000" pitchFamily="2" charset="0"/>
                        <a:ea typeface="+mn-ea"/>
                        <a:cs typeface="Arial"/>
                      </a:endParaRPr>
                    </a:p>
                  </a:txBody>
                  <a:tcPr/>
                </a:tc>
                <a:tc>
                  <a:txBody>
                    <a:bodyPr/>
                    <a:lstStyle/>
                    <a:p>
                      <a:endParaRPr lang="it-IT" sz="1300" kern="1200" dirty="0">
                        <a:solidFill>
                          <a:schemeClr val="bg1">
                            <a:lumMod val="75000"/>
                          </a:schemeClr>
                        </a:solidFill>
                        <a:latin typeface="Montserrat" panose="00000500000000000000" pitchFamily="2" charset="0"/>
                        <a:ea typeface="+mn-ea"/>
                        <a:cs typeface="Arial"/>
                      </a:endParaRPr>
                    </a:p>
                  </a:txBody>
                  <a:tcPr/>
                </a:tc>
                <a:tc>
                  <a:txBody>
                    <a:bodyPr/>
                    <a:lstStyle/>
                    <a:p>
                      <a:endParaRPr lang="it-IT" sz="1300" kern="1200" dirty="0">
                        <a:solidFill>
                          <a:schemeClr val="bg1">
                            <a:lumMod val="75000"/>
                          </a:schemeClr>
                        </a:solidFill>
                        <a:latin typeface="Montserrat" panose="00000500000000000000" pitchFamily="2" charset="0"/>
                        <a:ea typeface="+mn-ea"/>
                        <a:cs typeface="Arial"/>
                      </a:endParaRPr>
                    </a:p>
                  </a:txBody>
                  <a:tcPr/>
                </a:tc>
                <a:tc>
                  <a:txBody>
                    <a:bodyPr/>
                    <a:lstStyle/>
                    <a:p>
                      <a:endParaRPr lang="it-IT" sz="1300" kern="1200" dirty="0">
                        <a:solidFill>
                          <a:schemeClr val="bg1">
                            <a:lumMod val="75000"/>
                          </a:schemeClr>
                        </a:solidFill>
                        <a:latin typeface="Montserrat" panose="00000500000000000000" pitchFamily="2" charset="0"/>
                        <a:ea typeface="+mn-ea"/>
                        <a:cs typeface="Arial"/>
                      </a:endParaRPr>
                    </a:p>
                  </a:txBody>
                  <a:tcPr/>
                </a:tc>
                <a:tc>
                  <a:txBody>
                    <a:bodyPr/>
                    <a:lstStyle/>
                    <a:p>
                      <a:endParaRPr lang="it-IT" sz="1300" kern="1200" dirty="0">
                        <a:solidFill>
                          <a:schemeClr val="bg1">
                            <a:lumMod val="75000"/>
                          </a:schemeClr>
                        </a:solidFill>
                        <a:latin typeface="Montserrat" panose="00000500000000000000" pitchFamily="2" charset="0"/>
                        <a:ea typeface="+mn-ea"/>
                        <a:cs typeface="Arial"/>
                      </a:endParaRPr>
                    </a:p>
                  </a:txBody>
                  <a:tcPr>
                    <a:solidFill>
                      <a:srgbClr val="BFE4E6"/>
                    </a:solidFill>
                  </a:tcPr>
                </a:tc>
                <a:extLst>
                  <a:ext uri="{0D108BD9-81ED-4DB2-BD59-A6C34878D82A}">
                    <a16:rowId xmlns:a16="http://schemas.microsoft.com/office/drawing/2014/main" val="3958080382"/>
                  </a:ext>
                </a:extLst>
              </a:tr>
              <a:tr h="333448">
                <a:tc vMerge="1">
                  <a:txBody>
                    <a:bodyPr/>
                    <a:lstStyle/>
                    <a:p>
                      <a:endParaRPr lang="it-IT" sz="1800" b="1" kern="1200" dirty="0">
                        <a:solidFill>
                          <a:schemeClr val="tx1">
                            <a:lumMod val="85000"/>
                            <a:lumOff val="15000"/>
                          </a:schemeClr>
                        </a:solidFill>
                        <a:latin typeface="Montserrat" panose="00000500000000000000" pitchFamily="2" charset="0"/>
                        <a:ea typeface="+mn-ea"/>
                        <a:cs typeface="Aria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300" b="1" kern="1200" dirty="0">
                          <a:solidFill>
                            <a:schemeClr val="bg1">
                              <a:lumMod val="75000"/>
                            </a:schemeClr>
                          </a:solidFill>
                          <a:latin typeface="Montserrat" panose="00000500000000000000" pitchFamily="2" charset="0"/>
                          <a:ea typeface="+mn-ea"/>
                          <a:cs typeface="Arial"/>
                        </a:rPr>
                        <a:t>I6.</a:t>
                      </a:r>
                      <a:endParaRPr lang="it-IT" sz="1300" kern="1200" dirty="0">
                        <a:solidFill>
                          <a:schemeClr val="bg1">
                            <a:lumMod val="75000"/>
                          </a:schemeClr>
                        </a:solidFill>
                        <a:latin typeface="Montserrat" panose="00000500000000000000" pitchFamily="2" charset="0"/>
                        <a:ea typeface="+mn-ea"/>
                        <a:cs typeface="Arial"/>
                      </a:endParaRPr>
                    </a:p>
                  </a:txBody>
                  <a:tcPr/>
                </a:tc>
                <a:tc>
                  <a:txBody>
                    <a:bodyPr/>
                    <a:lstStyle/>
                    <a:p>
                      <a:endParaRPr lang="it-IT" sz="1300" kern="1200" dirty="0">
                        <a:solidFill>
                          <a:schemeClr val="bg1">
                            <a:lumMod val="75000"/>
                          </a:schemeClr>
                        </a:solidFill>
                        <a:latin typeface="Montserrat" panose="00000500000000000000" pitchFamily="2" charset="0"/>
                        <a:ea typeface="+mn-ea"/>
                        <a:cs typeface="Arial"/>
                      </a:endParaRPr>
                    </a:p>
                  </a:txBody>
                  <a:tcPr/>
                </a:tc>
                <a:tc>
                  <a:txBody>
                    <a:bodyPr/>
                    <a:lstStyle/>
                    <a:p>
                      <a:endParaRPr lang="it-IT" sz="1300" kern="1200" dirty="0">
                        <a:solidFill>
                          <a:schemeClr val="bg1">
                            <a:lumMod val="75000"/>
                          </a:schemeClr>
                        </a:solidFill>
                        <a:latin typeface="Montserrat" panose="00000500000000000000" pitchFamily="2" charset="0"/>
                        <a:ea typeface="+mn-ea"/>
                        <a:cs typeface="Arial"/>
                      </a:endParaRPr>
                    </a:p>
                  </a:txBody>
                  <a:tcPr/>
                </a:tc>
                <a:tc>
                  <a:txBody>
                    <a:bodyPr/>
                    <a:lstStyle/>
                    <a:p>
                      <a:endParaRPr lang="it-IT" sz="1300" kern="1200" dirty="0">
                        <a:solidFill>
                          <a:schemeClr val="bg1">
                            <a:lumMod val="75000"/>
                          </a:schemeClr>
                        </a:solidFill>
                        <a:latin typeface="Montserrat" panose="00000500000000000000" pitchFamily="2" charset="0"/>
                        <a:ea typeface="+mn-ea"/>
                        <a:cs typeface="Arial"/>
                      </a:endParaRPr>
                    </a:p>
                  </a:txBody>
                  <a:tcPr/>
                </a:tc>
                <a:tc>
                  <a:txBody>
                    <a:bodyPr/>
                    <a:lstStyle/>
                    <a:p>
                      <a:pPr algn="ctr"/>
                      <a:r>
                        <a:rPr lang="it-IT" sz="1300" kern="1200" dirty="0">
                          <a:solidFill>
                            <a:schemeClr val="bg1">
                              <a:lumMod val="75000"/>
                            </a:schemeClr>
                          </a:solidFill>
                          <a:latin typeface="Montserrat" panose="00000500000000000000" pitchFamily="2" charset="0"/>
                          <a:ea typeface="+mn-ea"/>
                          <a:cs typeface="Arial"/>
                        </a:rPr>
                        <a:t>??/06/2026 </a:t>
                      </a:r>
                    </a:p>
                  </a:txBody>
                  <a:tcPr>
                    <a:solidFill>
                      <a:srgbClr val="BFE4E6"/>
                    </a:solidFill>
                  </a:tcPr>
                </a:tc>
                <a:extLst>
                  <a:ext uri="{0D108BD9-81ED-4DB2-BD59-A6C34878D82A}">
                    <a16:rowId xmlns:a16="http://schemas.microsoft.com/office/drawing/2014/main" val="828116579"/>
                  </a:ext>
                </a:extLst>
              </a:tr>
            </a:tbl>
          </a:graphicData>
        </a:graphic>
      </p:graphicFrame>
    </p:spTree>
    <p:extLst>
      <p:ext uri="{BB962C8B-B14F-4D97-AF65-F5344CB8AC3E}">
        <p14:creationId xmlns:p14="http://schemas.microsoft.com/office/powerpoint/2010/main" val="37567434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1BB512-835A-6CDD-5A2E-5D01213D8338}"/>
            </a:ext>
          </a:extLst>
        </p:cNvPr>
        <p:cNvGrpSpPr/>
        <p:nvPr/>
      </p:nvGrpSpPr>
      <p:grpSpPr>
        <a:xfrm>
          <a:off x="0" y="0"/>
          <a:ext cx="0" cy="0"/>
          <a:chOff x="0" y="0"/>
          <a:chExt cx="0" cy="0"/>
        </a:xfrm>
      </p:grpSpPr>
      <p:sp>
        <p:nvSpPr>
          <p:cNvPr id="10" name="Rettangolo 9">
            <a:extLst>
              <a:ext uri="{FF2B5EF4-FFF2-40B4-BE49-F238E27FC236}">
                <a16:creationId xmlns:a16="http://schemas.microsoft.com/office/drawing/2014/main" id="{E3AFCB7A-47DF-615D-99A9-605D84CC90B0}"/>
              </a:ext>
            </a:extLst>
          </p:cNvPr>
          <p:cNvSpPr/>
          <p:nvPr/>
        </p:nvSpPr>
        <p:spPr>
          <a:xfrm>
            <a:off x="0" y="-24349"/>
            <a:ext cx="12192000" cy="531246"/>
          </a:xfrm>
          <a:prstGeom prst="rect">
            <a:avLst/>
          </a:prstGeom>
          <a:solidFill>
            <a:srgbClr val="00A3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b="1" dirty="0">
                <a:latin typeface="Montserrat" panose="00000500000000000000" pitchFamily="2" charset="0"/>
              </a:rPr>
              <a:t>Performance individuali attese</a:t>
            </a:r>
          </a:p>
        </p:txBody>
      </p:sp>
      <p:sp>
        <p:nvSpPr>
          <p:cNvPr id="3" name="CasellaDiTesto 2">
            <a:extLst>
              <a:ext uri="{FF2B5EF4-FFF2-40B4-BE49-F238E27FC236}">
                <a16:creationId xmlns:a16="http://schemas.microsoft.com/office/drawing/2014/main" id="{04D28F6A-3F8E-8011-5485-A96595B98B63}"/>
              </a:ext>
            </a:extLst>
          </p:cNvPr>
          <p:cNvSpPr txBox="1"/>
          <p:nvPr/>
        </p:nvSpPr>
        <p:spPr>
          <a:xfrm>
            <a:off x="42202" y="2274670"/>
            <a:ext cx="7099495" cy="3539430"/>
          </a:xfrm>
          <a:prstGeom prst="rect">
            <a:avLst/>
          </a:prstGeom>
          <a:noFill/>
        </p:spPr>
        <p:txBody>
          <a:bodyPr wrap="square" rtlCol="0">
            <a:spAutoFit/>
          </a:bodyPr>
          <a:lstStyle/>
          <a:p>
            <a:pPr algn="ctr"/>
            <a:r>
              <a:rPr lang="it-IT" sz="3200" dirty="0"/>
              <a:t>Inquadrate il QR code </a:t>
            </a:r>
          </a:p>
          <a:p>
            <a:pPr algn="ctr"/>
            <a:endParaRPr lang="it-IT" sz="3200" dirty="0"/>
          </a:p>
          <a:p>
            <a:pPr algn="ctr"/>
            <a:r>
              <a:rPr lang="it-IT" sz="3200" dirty="0"/>
              <a:t>o </a:t>
            </a:r>
          </a:p>
          <a:p>
            <a:pPr algn="ctr"/>
            <a:endParaRPr lang="it-IT" sz="3200" dirty="0"/>
          </a:p>
          <a:p>
            <a:pPr algn="ctr"/>
            <a:r>
              <a:rPr lang="it-IT" sz="3200" dirty="0"/>
              <a:t>andate al seguente link</a:t>
            </a:r>
          </a:p>
          <a:p>
            <a:pPr algn="ctr"/>
            <a:endParaRPr lang="it-IT" sz="3200" dirty="0"/>
          </a:p>
          <a:p>
            <a:pPr algn="ctr"/>
            <a:r>
              <a:rPr lang="it-IT" sz="3200" dirty="0">
                <a:hlinkClick r:id="rId2"/>
              </a:rPr>
              <a:t>https://forms.gle/QnE562k9T9mdDANTA </a:t>
            </a:r>
            <a:endParaRPr lang="it-IT" sz="3200" dirty="0"/>
          </a:p>
        </p:txBody>
      </p:sp>
      <p:sp>
        <p:nvSpPr>
          <p:cNvPr id="4" name="CasellaDiTesto 3">
            <a:extLst>
              <a:ext uri="{FF2B5EF4-FFF2-40B4-BE49-F238E27FC236}">
                <a16:creationId xmlns:a16="http://schemas.microsoft.com/office/drawing/2014/main" id="{9158AEAA-9306-5183-5871-F2D9A34C44D1}"/>
              </a:ext>
            </a:extLst>
          </p:cNvPr>
          <p:cNvSpPr txBox="1"/>
          <p:nvPr/>
        </p:nvSpPr>
        <p:spPr>
          <a:xfrm>
            <a:off x="0" y="735149"/>
            <a:ext cx="12192000" cy="584775"/>
          </a:xfrm>
          <a:prstGeom prst="rect">
            <a:avLst/>
          </a:prstGeom>
          <a:noFill/>
        </p:spPr>
        <p:txBody>
          <a:bodyPr wrap="square" rtlCol="0">
            <a:spAutoFit/>
          </a:bodyPr>
          <a:lstStyle/>
          <a:p>
            <a:pPr algn="ctr"/>
            <a:r>
              <a:rPr lang="it-IT" sz="3200" i="1" dirty="0"/>
              <a:t>Dove inserisce la Sua Provincia le PERFORMANCE INDIVIDUALI ATTESE?</a:t>
            </a:r>
          </a:p>
        </p:txBody>
      </p:sp>
      <p:sp>
        <p:nvSpPr>
          <p:cNvPr id="2" name="Rectangle 1">
            <a:extLst>
              <a:ext uri="{FF2B5EF4-FFF2-40B4-BE49-F238E27FC236}">
                <a16:creationId xmlns:a16="http://schemas.microsoft.com/office/drawing/2014/main" id="{452FB5D9-8D7A-E568-D43C-C2C3CFDBE62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5" name="Rectangle 2">
            <a:extLst>
              <a:ext uri="{FF2B5EF4-FFF2-40B4-BE49-F238E27FC236}">
                <a16:creationId xmlns:a16="http://schemas.microsoft.com/office/drawing/2014/main" id="{AA55C61B-D3FB-1D06-C1B9-F27F9045EABF}"/>
              </a:ext>
            </a:extLst>
          </p:cNvPr>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pic>
        <p:nvPicPr>
          <p:cNvPr id="7" name="Immagine 6">
            <a:extLst>
              <a:ext uri="{FF2B5EF4-FFF2-40B4-BE49-F238E27FC236}">
                <a16:creationId xmlns:a16="http://schemas.microsoft.com/office/drawing/2014/main" id="{A8B06DDE-6146-F612-409F-71A4DC4F1F90}"/>
              </a:ext>
            </a:extLst>
          </p:cNvPr>
          <p:cNvPicPr>
            <a:picLocks noChangeAspect="1"/>
          </p:cNvPicPr>
          <p:nvPr/>
        </p:nvPicPr>
        <p:blipFill>
          <a:blip r:embed="rId3"/>
          <a:stretch>
            <a:fillRect/>
          </a:stretch>
        </p:blipFill>
        <p:spPr>
          <a:xfrm>
            <a:off x="7350903" y="1598241"/>
            <a:ext cx="4442558" cy="4483692"/>
          </a:xfrm>
          <a:prstGeom prst="rect">
            <a:avLst/>
          </a:prstGeom>
        </p:spPr>
      </p:pic>
    </p:spTree>
    <p:extLst>
      <p:ext uri="{BB962C8B-B14F-4D97-AF65-F5344CB8AC3E}">
        <p14:creationId xmlns:p14="http://schemas.microsoft.com/office/powerpoint/2010/main" val="21209043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1C466B-B5C6-7734-F39A-03F16C259525}"/>
            </a:ext>
          </a:extLst>
        </p:cNvPr>
        <p:cNvGrpSpPr/>
        <p:nvPr/>
      </p:nvGrpSpPr>
      <p:grpSpPr>
        <a:xfrm>
          <a:off x="0" y="0"/>
          <a:ext cx="0" cy="0"/>
          <a:chOff x="0" y="0"/>
          <a:chExt cx="0" cy="0"/>
        </a:xfrm>
      </p:grpSpPr>
      <p:sp>
        <p:nvSpPr>
          <p:cNvPr id="10" name="Rettangolo 9">
            <a:extLst>
              <a:ext uri="{FF2B5EF4-FFF2-40B4-BE49-F238E27FC236}">
                <a16:creationId xmlns:a16="http://schemas.microsoft.com/office/drawing/2014/main" id="{D8EB643C-1F10-DABC-D977-C0FB574F5D19}"/>
              </a:ext>
            </a:extLst>
          </p:cNvPr>
          <p:cNvSpPr/>
          <p:nvPr/>
        </p:nvSpPr>
        <p:spPr>
          <a:xfrm>
            <a:off x="0" y="-24349"/>
            <a:ext cx="12192000" cy="531246"/>
          </a:xfrm>
          <a:prstGeom prst="rect">
            <a:avLst/>
          </a:prstGeom>
          <a:solidFill>
            <a:srgbClr val="00A3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b="1" dirty="0">
                <a:latin typeface="Montserrat" panose="00000500000000000000" pitchFamily="2" charset="0"/>
              </a:rPr>
              <a:t>Performance individuali attese: Risultati interazione</a:t>
            </a:r>
          </a:p>
        </p:txBody>
      </p:sp>
      <p:sp>
        <p:nvSpPr>
          <p:cNvPr id="2" name="Rectangle 1">
            <a:extLst>
              <a:ext uri="{FF2B5EF4-FFF2-40B4-BE49-F238E27FC236}">
                <a16:creationId xmlns:a16="http://schemas.microsoft.com/office/drawing/2014/main" id="{1D4725A0-BEFE-92FA-2D5F-2ACB06E2F80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5" name="Rectangle 2">
            <a:extLst>
              <a:ext uri="{FF2B5EF4-FFF2-40B4-BE49-F238E27FC236}">
                <a16:creationId xmlns:a16="http://schemas.microsoft.com/office/drawing/2014/main" id="{EDBA214B-0B39-605D-ADD2-69B07801E7A5}"/>
              </a:ext>
            </a:extLst>
          </p:cNvPr>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6" name="CasellaDiTesto 5">
            <a:extLst>
              <a:ext uri="{FF2B5EF4-FFF2-40B4-BE49-F238E27FC236}">
                <a16:creationId xmlns:a16="http://schemas.microsoft.com/office/drawing/2014/main" id="{782ABAD4-DDC1-C8D8-F287-85AEEA9C6847}"/>
              </a:ext>
            </a:extLst>
          </p:cNvPr>
          <p:cNvSpPr txBox="1"/>
          <p:nvPr/>
        </p:nvSpPr>
        <p:spPr>
          <a:xfrm>
            <a:off x="400050" y="1381125"/>
            <a:ext cx="5191125" cy="443198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it-IT" sz="2200" b="1" dirty="0"/>
              <a:t>Province/Enti di afferenza delle/dei rispondenti</a:t>
            </a:r>
          </a:p>
          <a:p>
            <a:pPr algn="ctr"/>
            <a:endParaRPr lang="it-IT" sz="2200" b="1" dirty="0"/>
          </a:p>
          <a:p>
            <a:r>
              <a:rPr lang="it-IT" sz="2200" dirty="0"/>
              <a:t>Barletta-Andria-Trani; Belluno; Brescia; Caltanissetta</a:t>
            </a:r>
          </a:p>
          <a:p>
            <a:r>
              <a:rPr lang="it-IT" sz="2200" dirty="0"/>
              <a:t>Como; Foggia; Forlì-Cesena; Gallura Nord Est Sardegna;</a:t>
            </a:r>
          </a:p>
          <a:p>
            <a:r>
              <a:rPr lang="it-IT" sz="2200" dirty="0"/>
              <a:t>Grosseto; Lucca; Mantova; Monza e Brianza; Oristano; Pesaro e Urbino; Piacenza; Pistoia; Ravenna; Reggio Emilia</a:t>
            </a:r>
          </a:p>
          <a:p>
            <a:r>
              <a:rPr lang="it-IT" sz="2200" dirty="0"/>
              <a:t>Rieti; Rimini; Rovigo; Siena; Sulcis Iglesiente; La Spezia; Terni; Treviso; Verona; Viterbo</a:t>
            </a:r>
          </a:p>
          <a:p>
            <a:endParaRPr lang="it-IT" b="1" dirty="0"/>
          </a:p>
        </p:txBody>
      </p:sp>
      <p:sp>
        <p:nvSpPr>
          <p:cNvPr id="8" name="CasellaDiTesto 7">
            <a:extLst>
              <a:ext uri="{FF2B5EF4-FFF2-40B4-BE49-F238E27FC236}">
                <a16:creationId xmlns:a16="http://schemas.microsoft.com/office/drawing/2014/main" id="{D6696478-630F-9598-C3B3-68CDFB674713}"/>
              </a:ext>
            </a:extLst>
          </p:cNvPr>
          <p:cNvSpPr txBox="1"/>
          <p:nvPr/>
        </p:nvSpPr>
        <p:spPr>
          <a:xfrm>
            <a:off x="6248400" y="1381125"/>
            <a:ext cx="5191125" cy="430887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it-IT" sz="2200" b="1" dirty="0"/>
              <a:t>Ruoli indicati dalle/dai partecipanti</a:t>
            </a:r>
          </a:p>
          <a:p>
            <a:pPr algn="ctr"/>
            <a:endParaRPr lang="it-IT" sz="2200" b="1" dirty="0"/>
          </a:p>
          <a:p>
            <a:pPr marL="285750" indent="-285750">
              <a:buFont typeface="Arial" panose="020B0604020202020204" pitchFamily="34" charset="0"/>
              <a:buChar char="•"/>
            </a:pPr>
            <a:r>
              <a:rPr lang="it-IT" sz="2200" dirty="0"/>
              <a:t>Funzionari</a:t>
            </a:r>
          </a:p>
          <a:p>
            <a:pPr marL="285750" indent="-285750">
              <a:buFont typeface="Arial" panose="020B0604020202020204" pitchFamily="34" charset="0"/>
              <a:buChar char="•"/>
            </a:pPr>
            <a:r>
              <a:rPr lang="it-IT" sz="2200" dirty="0"/>
              <a:t>Dirigenti </a:t>
            </a:r>
          </a:p>
          <a:p>
            <a:pPr marL="285750" indent="-285750">
              <a:buFont typeface="Arial" panose="020B0604020202020204" pitchFamily="34" charset="0"/>
              <a:buChar char="•"/>
            </a:pPr>
            <a:r>
              <a:rPr lang="it-IT" sz="2200" dirty="0"/>
              <a:t>Elevate Qualificazioni (EQ) </a:t>
            </a:r>
          </a:p>
          <a:p>
            <a:pPr marL="285750" indent="-285750">
              <a:buFont typeface="Arial" panose="020B0604020202020204" pitchFamily="34" charset="0"/>
              <a:buChar char="•"/>
            </a:pPr>
            <a:r>
              <a:rPr lang="it-IT" sz="2200" dirty="0"/>
              <a:t>Responsabili controllo di gestione e pianificazione </a:t>
            </a:r>
          </a:p>
          <a:p>
            <a:pPr marL="285750" indent="-285750">
              <a:buFont typeface="Arial" panose="020B0604020202020204" pitchFamily="34" charset="0"/>
              <a:buChar char="•"/>
            </a:pPr>
            <a:r>
              <a:rPr lang="it-IT" sz="2200" dirty="0"/>
              <a:t>Istruttori amministrativi e contabili </a:t>
            </a:r>
          </a:p>
          <a:p>
            <a:pPr marL="285750" indent="-285750">
              <a:buFont typeface="Arial" panose="020B0604020202020204" pitchFamily="34" charset="0"/>
              <a:buChar char="•"/>
            </a:pPr>
            <a:r>
              <a:rPr lang="it-IT" sz="2200" dirty="0"/>
              <a:t>Staff direzione / supporto organizzativo </a:t>
            </a:r>
          </a:p>
          <a:p>
            <a:pPr marL="285750" indent="-285750">
              <a:buFont typeface="Arial" panose="020B0604020202020204" pitchFamily="34" charset="0"/>
              <a:buChar char="•"/>
            </a:pPr>
            <a:r>
              <a:rPr lang="it-IT" sz="2200" dirty="0"/>
              <a:t>Sistemi informativi / data </a:t>
            </a:r>
            <a:r>
              <a:rPr lang="it-IT" sz="2200" dirty="0" err="1"/>
              <a:t>analyst</a:t>
            </a:r>
            <a:r>
              <a:rPr lang="it-IT" sz="2200" dirty="0"/>
              <a:t> </a:t>
            </a:r>
          </a:p>
          <a:p>
            <a:endParaRPr lang="it-IT" b="1" dirty="0"/>
          </a:p>
          <a:p>
            <a:endParaRPr lang="it-IT" b="1" dirty="0"/>
          </a:p>
          <a:p>
            <a:endParaRPr lang="it-IT" b="1" dirty="0"/>
          </a:p>
        </p:txBody>
      </p:sp>
    </p:spTree>
    <p:extLst>
      <p:ext uri="{BB962C8B-B14F-4D97-AF65-F5344CB8AC3E}">
        <p14:creationId xmlns:p14="http://schemas.microsoft.com/office/powerpoint/2010/main" val="2769450252"/>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2718</Words>
  <Application>Microsoft Office PowerPoint</Application>
  <PresentationFormat>Widescreen</PresentationFormat>
  <Paragraphs>296</Paragraphs>
  <Slides>18</Slides>
  <Notes>3</Notes>
  <HiddenSlides>0</HiddenSlides>
  <MMClips>0</MMClips>
  <ScaleCrop>false</ScaleCrop>
  <HeadingPairs>
    <vt:vector size="6" baseType="variant">
      <vt:variant>
        <vt:lpstr>Caratteri utilizzati</vt:lpstr>
      </vt:variant>
      <vt:variant>
        <vt:i4>12</vt:i4>
      </vt:variant>
      <vt:variant>
        <vt:lpstr>Tema</vt:lpstr>
      </vt:variant>
      <vt:variant>
        <vt:i4>2</vt:i4>
      </vt:variant>
      <vt:variant>
        <vt:lpstr>Titoli diapositive</vt:lpstr>
      </vt:variant>
      <vt:variant>
        <vt:i4>18</vt:i4>
      </vt:variant>
    </vt:vector>
  </HeadingPairs>
  <TitlesOfParts>
    <vt:vector size="32" baseType="lpstr">
      <vt:lpstr>Arial</vt:lpstr>
      <vt:lpstr>Calibri</vt:lpstr>
      <vt:lpstr>Calibri (Corpo)</vt:lpstr>
      <vt:lpstr>Calibri Light</vt:lpstr>
      <vt:lpstr>Lato Light</vt:lpstr>
      <vt:lpstr>Montserrat</vt:lpstr>
      <vt:lpstr>Symbol</vt:lpstr>
      <vt:lpstr>Times New Roman</vt:lpstr>
      <vt:lpstr>Titillium Web</vt:lpstr>
      <vt:lpstr>Titillium Web ExtraLight</vt:lpstr>
      <vt:lpstr>Titillium Web SemiBold</vt:lpstr>
      <vt:lpstr>Wingdings</vt:lpstr>
      <vt:lpstr>Tema di Office</vt:lpstr>
      <vt:lpstr>1_Tema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Francesco Domenico Attisano</dc:creator>
  <cp:lastModifiedBy>Ievoli Riccardo</cp:lastModifiedBy>
  <cp:revision>521</cp:revision>
  <dcterms:created xsi:type="dcterms:W3CDTF">2020-11-30T13:18:00Z</dcterms:created>
  <dcterms:modified xsi:type="dcterms:W3CDTF">2026-05-25T10:01:37Z</dcterms:modified>
</cp:coreProperties>
</file>