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4"/>
  </p:notesMasterIdLst>
  <p:sldIdLst>
    <p:sldId id="258" r:id="rId2"/>
    <p:sldId id="409" r:id="rId3"/>
    <p:sldId id="452" r:id="rId4"/>
    <p:sldId id="430" r:id="rId5"/>
    <p:sldId id="419" r:id="rId6"/>
    <p:sldId id="420" r:id="rId7"/>
    <p:sldId id="427" r:id="rId8"/>
    <p:sldId id="428" r:id="rId9"/>
    <p:sldId id="431" r:id="rId10"/>
    <p:sldId id="429" r:id="rId11"/>
    <p:sldId id="421" r:id="rId12"/>
    <p:sldId id="432" r:id="rId13"/>
    <p:sldId id="433" r:id="rId14"/>
    <p:sldId id="434" r:id="rId15"/>
    <p:sldId id="435" r:id="rId16"/>
    <p:sldId id="436" r:id="rId17"/>
    <p:sldId id="437" r:id="rId18"/>
    <p:sldId id="438" r:id="rId19"/>
    <p:sldId id="439" r:id="rId20"/>
    <p:sldId id="440" r:id="rId21"/>
    <p:sldId id="441" r:id="rId22"/>
    <p:sldId id="442" r:id="rId23"/>
    <p:sldId id="444" r:id="rId24"/>
    <p:sldId id="443" r:id="rId25"/>
    <p:sldId id="445" r:id="rId26"/>
    <p:sldId id="446" r:id="rId27"/>
    <p:sldId id="447" r:id="rId28"/>
    <p:sldId id="448" r:id="rId29"/>
    <p:sldId id="451" r:id="rId30"/>
    <p:sldId id="449" r:id="rId31"/>
    <p:sldId id="450" r:id="rId32"/>
    <p:sldId id="408" r:id="rId33"/>
  </p:sldIdLst>
  <p:sldSz cx="12192000" cy="6858000"/>
  <p:notesSz cx="9926638"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C36F55-6F05-4B51-8C82-F88A28C4277D}" v="28" dt="2026-02-20T11:22:23.16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14"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a Ciarlariello" userId="7a75fd8736ffb32c" providerId="LiveId" clId="{3B3E47D4-190C-41C1-8ACE-63D62D2E8C88}"/>
    <pc:docChg chg="undo custSel addSld delSld modSld sldOrd">
      <pc:chgData name="Federica Ciarlariello" userId="7a75fd8736ffb32c" providerId="LiveId" clId="{3B3E47D4-190C-41C1-8ACE-63D62D2E8C88}" dt="2026-02-20T11:22:30.554" v="359" actId="14100"/>
      <pc:docMkLst>
        <pc:docMk/>
      </pc:docMkLst>
      <pc:sldChg chg="addSp delSp modSp mod">
        <pc:chgData name="Federica Ciarlariello" userId="7a75fd8736ffb32c" providerId="LiveId" clId="{3B3E47D4-190C-41C1-8ACE-63D62D2E8C88}" dt="2026-02-16T13:37:13.683" v="294" actId="1076"/>
        <pc:sldMkLst>
          <pc:docMk/>
          <pc:sldMk cId="0" sldId="258"/>
        </pc:sldMkLst>
        <pc:spChg chg="add mod">
          <ac:chgData name="Federica Ciarlariello" userId="7a75fd8736ffb32c" providerId="LiveId" clId="{3B3E47D4-190C-41C1-8ACE-63D62D2E8C88}" dt="2026-02-16T13:37:10.262" v="293" actId="1076"/>
          <ac:spMkLst>
            <pc:docMk/>
            <pc:sldMk cId="0" sldId="258"/>
            <ac:spMk id="8" creationId="{5B6CB842-6E5E-AFBB-0EBC-2A606C567BFE}"/>
          </ac:spMkLst>
        </pc:spChg>
        <pc:spChg chg="add mod">
          <ac:chgData name="Federica Ciarlariello" userId="7a75fd8736ffb32c" providerId="LiveId" clId="{3B3E47D4-190C-41C1-8ACE-63D62D2E8C88}" dt="2026-02-16T13:37:13.683" v="294" actId="1076"/>
          <ac:spMkLst>
            <pc:docMk/>
            <pc:sldMk cId="0" sldId="258"/>
            <ac:spMk id="9" creationId="{2EDA5358-602B-1421-556B-3F7F5E734CE8}"/>
          </ac:spMkLst>
        </pc:spChg>
        <pc:spChg chg="add mod">
          <ac:chgData name="Federica Ciarlariello" userId="7a75fd8736ffb32c" providerId="LiveId" clId="{3B3E47D4-190C-41C1-8ACE-63D62D2E8C88}" dt="2026-02-16T13:35:55.757" v="276" actId="121"/>
          <ac:spMkLst>
            <pc:docMk/>
            <pc:sldMk cId="0" sldId="258"/>
            <ac:spMk id="10" creationId="{D5ECE43A-3FB7-0821-526C-53DCB5B0F178}"/>
          </ac:spMkLst>
        </pc:spChg>
        <pc:spChg chg="mod">
          <ac:chgData name="Federica Ciarlariello" userId="7a75fd8736ffb32c" providerId="LiveId" clId="{3B3E47D4-190C-41C1-8ACE-63D62D2E8C88}" dt="2026-02-16T13:03:37.651" v="44" actId="21"/>
          <ac:spMkLst>
            <pc:docMk/>
            <pc:sldMk cId="0" sldId="258"/>
            <ac:spMk id="59" creationId="{9C2D3C98-1A6D-66EA-3AF1-99379772DA73}"/>
          </ac:spMkLst>
        </pc:spChg>
        <pc:picChg chg="add mod">
          <ac:chgData name="Federica Ciarlariello" userId="7a75fd8736ffb32c" providerId="LiveId" clId="{3B3E47D4-190C-41C1-8ACE-63D62D2E8C88}" dt="2026-02-16T13:36:55.976" v="290" actId="1076"/>
          <ac:picMkLst>
            <pc:docMk/>
            <pc:sldMk cId="0" sldId="258"/>
            <ac:picMk id="4" creationId="{474BD8F6-161C-5639-16E8-35B3F3CDF5C3}"/>
          </ac:picMkLst>
        </pc:picChg>
        <pc:picChg chg="mod">
          <ac:chgData name="Federica Ciarlariello" userId="7a75fd8736ffb32c" providerId="LiveId" clId="{3B3E47D4-190C-41C1-8ACE-63D62D2E8C88}" dt="2026-02-16T13:36:59.497" v="291" actId="14100"/>
          <ac:picMkLst>
            <pc:docMk/>
            <pc:sldMk cId="0" sldId="258"/>
            <ac:picMk id="63" creationId="{989AB6C2-31FD-608D-9DEB-FB422A068DD4}"/>
          </ac:picMkLst>
        </pc:picChg>
        <pc:picChg chg="mod">
          <ac:chgData name="Federica Ciarlariello" userId="7a75fd8736ffb32c" providerId="LiveId" clId="{3B3E47D4-190C-41C1-8ACE-63D62D2E8C88}" dt="2026-02-16T13:37:02.609" v="292" actId="14100"/>
          <ac:picMkLst>
            <pc:docMk/>
            <pc:sldMk cId="0" sldId="258"/>
            <ac:picMk id="66" creationId="{01751DE6-E180-E58B-3C0B-EDD6B0D3AFB8}"/>
          </ac:picMkLst>
        </pc:picChg>
      </pc:sldChg>
      <pc:sldChg chg="modSp del mod">
        <pc:chgData name="Federica Ciarlariello" userId="7a75fd8736ffb32c" providerId="LiveId" clId="{3B3E47D4-190C-41C1-8ACE-63D62D2E8C88}" dt="2026-02-20T11:21:14.032" v="348" actId="47"/>
        <pc:sldMkLst>
          <pc:docMk/>
          <pc:sldMk cId="3105470185" sldId="402"/>
        </pc:sldMkLst>
        <pc:spChg chg="mod">
          <ac:chgData name="Federica Ciarlariello" userId="7a75fd8736ffb32c" providerId="LiveId" clId="{3B3E47D4-190C-41C1-8ACE-63D62D2E8C88}" dt="2026-02-20T11:20:32.439" v="320" actId="20577"/>
          <ac:spMkLst>
            <pc:docMk/>
            <pc:sldMk cId="3105470185" sldId="402"/>
            <ac:spMk id="10" creationId="{00000000-0000-0000-0000-000000000000}"/>
          </ac:spMkLst>
        </pc:spChg>
        <pc:spChg chg="mod">
          <ac:chgData name="Federica Ciarlariello" userId="7a75fd8736ffb32c" providerId="LiveId" clId="{3B3E47D4-190C-41C1-8ACE-63D62D2E8C88}" dt="2026-02-20T11:20:18.156" v="307" actId="20577"/>
          <ac:spMkLst>
            <pc:docMk/>
            <pc:sldMk cId="3105470185" sldId="402"/>
            <ac:spMk id="11" creationId="{00000000-0000-0000-0000-000000000000}"/>
          </ac:spMkLst>
        </pc:spChg>
      </pc:sldChg>
      <pc:sldChg chg="del">
        <pc:chgData name="Federica Ciarlariello" userId="7a75fd8736ffb32c" providerId="LiveId" clId="{3B3E47D4-190C-41C1-8ACE-63D62D2E8C88}" dt="2026-02-20T11:20:40.517" v="322" actId="47"/>
        <pc:sldMkLst>
          <pc:docMk/>
          <pc:sldMk cId="1426112232" sldId="405"/>
        </pc:sldMkLst>
      </pc:sldChg>
      <pc:sldChg chg="del">
        <pc:chgData name="Federica Ciarlariello" userId="7a75fd8736ffb32c" providerId="LiveId" clId="{3B3E47D4-190C-41C1-8ACE-63D62D2E8C88}" dt="2026-02-20T11:20:41.346" v="323" actId="47"/>
        <pc:sldMkLst>
          <pc:docMk/>
          <pc:sldMk cId="361004151" sldId="406"/>
        </pc:sldMkLst>
      </pc:sldChg>
      <pc:sldChg chg="del">
        <pc:chgData name="Federica Ciarlariello" userId="7a75fd8736ffb32c" providerId="LiveId" clId="{3B3E47D4-190C-41C1-8ACE-63D62D2E8C88}" dt="2026-02-20T11:20:42.318" v="324" actId="47"/>
        <pc:sldMkLst>
          <pc:docMk/>
          <pc:sldMk cId="1514503076" sldId="407"/>
        </pc:sldMkLst>
      </pc:sldChg>
      <pc:sldChg chg="modSp add mod ord">
        <pc:chgData name="Federica Ciarlariello" userId="7a75fd8736ffb32c" providerId="LiveId" clId="{3B3E47D4-190C-41C1-8ACE-63D62D2E8C88}" dt="2026-02-16T13:13:01.722" v="262" actId="20577"/>
        <pc:sldMkLst>
          <pc:docMk/>
          <pc:sldMk cId="886352474" sldId="408"/>
        </pc:sldMkLst>
        <pc:spChg chg="mod">
          <ac:chgData name="Federica Ciarlariello" userId="7a75fd8736ffb32c" providerId="LiveId" clId="{3B3E47D4-190C-41C1-8ACE-63D62D2E8C88}" dt="2026-02-16T13:11:28.840" v="199" actId="1076"/>
          <ac:spMkLst>
            <pc:docMk/>
            <pc:sldMk cId="886352474" sldId="408"/>
            <ac:spMk id="8" creationId="{984ECE5F-0CC9-C00B-095E-0B9A4D1EA6DD}"/>
          </ac:spMkLst>
        </pc:spChg>
        <pc:spChg chg="mod">
          <ac:chgData name="Federica Ciarlariello" userId="7a75fd8736ffb32c" providerId="LiveId" clId="{3B3E47D4-190C-41C1-8ACE-63D62D2E8C88}" dt="2026-02-16T13:11:42.278" v="203" actId="1076"/>
          <ac:spMkLst>
            <pc:docMk/>
            <pc:sldMk cId="886352474" sldId="408"/>
            <ac:spMk id="9" creationId="{2CE49FE5-4ED8-18D2-21D0-67835F420A05}"/>
          </ac:spMkLst>
        </pc:spChg>
        <pc:spChg chg="mod">
          <ac:chgData name="Federica Ciarlariello" userId="7a75fd8736ffb32c" providerId="LiveId" clId="{3B3E47D4-190C-41C1-8ACE-63D62D2E8C88}" dt="2026-02-16T13:13:01.722" v="262" actId="20577"/>
          <ac:spMkLst>
            <pc:docMk/>
            <pc:sldMk cId="886352474" sldId="408"/>
            <ac:spMk id="59" creationId="{CA5DD093-B8DE-BEF0-24FF-BD43D5192DB5}"/>
          </ac:spMkLst>
        </pc:spChg>
      </pc:sldChg>
      <pc:sldChg chg="addSp delSp modSp add mod">
        <pc:chgData name="Federica Ciarlariello" userId="7a75fd8736ffb32c" providerId="LiveId" clId="{3B3E47D4-190C-41C1-8ACE-63D62D2E8C88}" dt="2026-02-20T11:22:30.554" v="359" actId="14100"/>
        <pc:sldMkLst>
          <pc:docMk/>
          <pc:sldMk cId="2676637794" sldId="409"/>
        </pc:sldMkLst>
        <pc:spChg chg="add mod">
          <ac:chgData name="Federica Ciarlariello" userId="7a75fd8736ffb32c" providerId="LiveId" clId="{3B3E47D4-190C-41C1-8ACE-63D62D2E8C88}" dt="2026-02-20T11:20:57.329" v="337" actId="20577"/>
          <ac:spMkLst>
            <pc:docMk/>
            <pc:sldMk cId="2676637794" sldId="409"/>
            <ac:spMk id="4" creationId="{D3CF0022-9C97-A26B-71AB-A6D32A730604}"/>
          </ac:spMkLst>
        </pc:spChg>
        <pc:spChg chg="mod">
          <ac:chgData name="Federica Ciarlariello" userId="7a75fd8736ffb32c" providerId="LiveId" clId="{3B3E47D4-190C-41C1-8ACE-63D62D2E8C88}" dt="2026-02-20T11:21:11.253" v="347" actId="14100"/>
          <ac:spMkLst>
            <pc:docMk/>
            <pc:sldMk cId="2676637794" sldId="409"/>
            <ac:spMk id="7" creationId="{43D2EECA-F423-0945-2C4A-7E2C01B85F97}"/>
          </ac:spMkLst>
        </pc:spChg>
        <pc:spChg chg="del">
          <ac:chgData name="Federica Ciarlariello" userId="7a75fd8736ffb32c" providerId="LiveId" clId="{3B3E47D4-190C-41C1-8ACE-63D62D2E8C88}" dt="2026-02-20T11:20:50.915" v="325" actId="478"/>
          <ac:spMkLst>
            <pc:docMk/>
            <pc:sldMk cId="2676637794" sldId="409"/>
            <ac:spMk id="10" creationId="{E5ACFA3B-A61C-E080-7D9D-A0E48DE0AA30}"/>
          </ac:spMkLst>
        </pc:spChg>
        <pc:spChg chg="mod">
          <ac:chgData name="Federica Ciarlariello" userId="7a75fd8736ffb32c" providerId="LiveId" clId="{3B3E47D4-190C-41C1-8ACE-63D62D2E8C88}" dt="2026-02-20T11:21:04.564" v="346" actId="20577"/>
          <ac:spMkLst>
            <pc:docMk/>
            <pc:sldMk cId="2676637794" sldId="409"/>
            <ac:spMk id="11" creationId="{DFFFE0E3-B615-086B-97AF-0659D7282500}"/>
          </ac:spMkLst>
        </pc:spChg>
        <pc:picChg chg="mod">
          <ac:chgData name="Federica Ciarlariello" userId="7a75fd8736ffb32c" providerId="LiveId" clId="{3B3E47D4-190C-41C1-8ACE-63D62D2E8C88}" dt="2026-02-20T11:22:30.554" v="359" actId="14100"/>
          <ac:picMkLst>
            <pc:docMk/>
            <pc:sldMk cId="2676637794" sldId="409"/>
            <ac:picMk id="2" creationId="{E925B714-B8F0-26C2-1C71-B6B1FE7109E9}"/>
          </ac:picMkLst>
        </pc:picChg>
      </pc:sldChg>
      <pc:sldChg chg="add">
        <pc:chgData name="Federica Ciarlariello" userId="7a75fd8736ffb32c" providerId="LiveId" clId="{3B3E47D4-190C-41C1-8ACE-63D62D2E8C88}" dt="2026-02-20T11:21:17.503" v="349"/>
        <pc:sldMkLst>
          <pc:docMk/>
          <pc:sldMk cId="586587476" sldId="410"/>
        </pc:sldMkLst>
      </pc:sldChg>
      <pc:sldChg chg="add">
        <pc:chgData name="Federica Ciarlariello" userId="7a75fd8736ffb32c" providerId="LiveId" clId="{3B3E47D4-190C-41C1-8ACE-63D62D2E8C88}" dt="2026-02-20T11:21:18.065" v="350"/>
        <pc:sldMkLst>
          <pc:docMk/>
          <pc:sldMk cId="960189117" sldId="411"/>
        </pc:sldMkLst>
      </pc:sldChg>
      <pc:sldChg chg="add">
        <pc:chgData name="Federica Ciarlariello" userId="7a75fd8736ffb32c" providerId="LiveId" clId="{3B3E47D4-190C-41C1-8ACE-63D62D2E8C88}" dt="2026-02-20T11:21:18.704" v="351"/>
        <pc:sldMkLst>
          <pc:docMk/>
          <pc:sldMk cId="1445512347" sldId="412"/>
        </pc:sldMkLst>
      </pc:sldChg>
      <pc:sldChg chg="add">
        <pc:chgData name="Federica Ciarlariello" userId="7a75fd8736ffb32c" providerId="LiveId" clId="{3B3E47D4-190C-41C1-8ACE-63D62D2E8C88}" dt="2026-02-20T11:21:19.216" v="352"/>
        <pc:sldMkLst>
          <pc:docMk/>
          <pc:sldMk cId="550295315" sldId="413"/>
        </pc:sldMkLst>
      </pc:sldChg>
      <pc:sldChg chg="add">
        <pc:chgData name="Federica Ciarlariello" userId="7a75fd8736ffb32c" providerId="LiveId" clId="{3B3E47D4-190C-41C1-8ACE-63D62D2E8C88}" dt="2026-02-20T11:21:19.722" v="353"/>
        <pc:sldMkLst>
          <pc:docMk/>
          <pc:sldMk cId="3512704119" sldId="414"/>
        </pc:sldMkLst>
      </pc:sldChg>
      <pc:sldChg chg="add">
        <pc:chgData name="Federica Ciarlariello" userId="7a75fd8736ffb32c" providerId="LiveId" clId="{3B3E47D4-190C-41C1-8ACE-63D62D2E8C88}" dt="2026-02-20T11:21:20.166" v="354"/>
        <pc:sldMkLst>
          <pc:docMk/>
          <pc:sldMk cId="895749073" sldId="415"/>
        </pc:sldMkLst>
      </pc:sldChg>
      <pc:sldChg chg="add">
        <pc:chgData name="Federica Ciarlariello" userId="7a75fd8736ffb32c" providerId="LiveId" clId="{3B3E47D4-190C-41C1-8ACE-63D62D2E8C88}" dt="2026-02-20T11:21:22.527" v="355"/>
        <pc:sldMkLst>
          <pc:docMk/>
          <pc:sldMk cId="1142687983" sldId="416"/>
        </pc:sldMkLst>
      </pc:sldChg>
      <pc:sldChg chg="add">
        <pc:chgData name="Federica Ciarlariello" userId="7a75fd8736ffb32c" providerId="LiveId" clId="{3B3E47D4-190C-41C1-8ACE-63D62D2E8C88}" dt="2026-02-20T11:21:22.983" v="356"/>
        <pc:sldMkLst>
          <pc:docMk/>
          <pc:sldMk cId="248555669" sldId="417"/>
        </pc:sldMkLst>
      </pc:sldChg>
      <pc:sldChg chg="add">
        <pc:chgData name="Federica Ciarlariello" userId="7a75fd8736ffb32c" providerId="LiveId" clId="{3B3E47D4-190C-41C1-8ACE-63D62D2E8C88}" dt="2026-02-20T11:21:23.566" v="357"/>
        <pc:sldMkLst>
          <pc:docMk/>
          <pc:sldMk cId="1145592599" sldId="4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4300910" cy="340915"/>
          </a:xfrm>
          <a:prstGeom prst="rect">
            <a:avLst/>
          </a:prstGeom>
        </p:spPr>
        <p:txBody>
          <a:bodyPr vert="horz" lIns="91285" tIns="45642" rIns="91285" bIns="45642" rtlCol="0"/>
          <a:lstStyle>
            <a:lvl1pPr algn="l">
              <a:defRPr sz="1200"/>
            </a:lvl1pPr>
          </a:lstStyle>
          <a:p>
            <a:endParaRPr lang="it-IT"/>
          </a:p>
        </p:txBody>
      </p:sp>
      <p:sp>
        <p:nvSpPr>
          <p:cNvPr id="3" name="Segnaposto data 2"/>
          <p:cNvSpPr>
            <a:spLocks noGrp="1"/>
          </p:cNvSpPr>
          <p:nvPr>
            <p:ph type="dt" idx="1"/>
          </p:nvPr>
        </p:nvSpPr>
        <p:spPr>
          <a:xfrm>
            <a:off x="5622560" y="1"/>
            <a:ext cx="4302494" cy="340915"/>
          </a:xfrm>
          <a:prstGeom prst="rect">
            <a:avLst/>
          </a:prstGeom>
        </p:spPr>
        <p:txBody>
          <a:bodyPr vert="horz" lIns="91285" tIns="45642" rIns="91285" bIns="45642" rtlCol="0"/>
          <a:lstStyle>
            <a:lvl1pPr algn="r">
              <a:defRPr sz="1200"/>
            </a:lvl1pPr>
          </a:lstStyle>
          <a:p>
            <a:fld id="{E2115C7E-F564-4988-A665-DBC936908B31}" type="datetimeFigureOut">
              <a:rPr lang="it-IT" smtClean="0"/>
              <a:t>01/04/2026</a:t>
            </a:fld>
            <a:endParaRPr lang="it-IT"/>
          </a:p>
        </p:txBody>
      </p:sp>
      <p:sp>
        <p:nvSpPr>
          <p:cNvPr id="4" name="Segnaposto immagine diapositiva 3"/>
          <p:cNvSpPr>
            <a:spLocks noGrp="1" noRot="1" noChangeAspect="1"/>
          </p:cNvSpPr>
          <p:nvPr>
            <p:ph type="sldImg" idx="2"/>
          </p:nvPr>
        </p:nvSpPr>
        <p:spPr>
          <a:xfrm>
            <a:off x="2922588" y="849313"/>
            <a:ext cx="4081462" cy="2295525"/>
          </a:xfrm>
          <a:prstGeom prst="rect">
            <a:avLst/>
          </a:prstGeom>
          <a:noFill/>
          <a:ln w="12700">
            <a:solidFill>
              <a:prstClr val="black"/>
            </a:solidFill>
          </a:ln>
        </p:spPr>
        <p:txBody>
          <a:bodyPr vert="horz" lIns="91285" tIns="45642" rIns="91285" bIns="45642" rtlCol="0" anchor="ctr"/>
          <a:lstStyle/>
          <a:p>
            <a:endParaRPr lang="it-IT"/>
          </a:p>
        </p:txBody>
      </p:sp>
      <p:sp>
        <p:nvSpPr>
          <p:cNvPr id="5" name="Segnaposto note 4"/>
          <p:cNvSpPr>
            <a:spLocks noGrp="1"/>
          </p:cNvSpPr>
          <p:nvPr>
            <p:ph type="body" sz="quarter" idx="3"/>
          </p:nvPr>
        </p:nvSpPr>
        <p:spPr>
          <a:xfrm>
            <a:off x="992030" y="3271194"/>
            <a:ext cx="7942578" cy="2676575"/>
          </a:xfrm>
          <a:prstGeom prst="rect">
            <a:avLst/>
          </a:prstGeom>
        </p:spPr>
        <p:txBody>
          <a:bodyPr vert="horz" lIns="91285" tIns="45642" rIns="91285" bIns="45642"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56761"/>
            <a:ext cx="4300910" cy="340915"/>
          </a:xfrm>
          <a:prstGeom prst="rect">
            <a:avLst/>
          </a:prstGeom>
        </p:spPr>
        <p:txBody>
          <a:bodyPr vert="horz" lIns="91285" tIns="45642" rIns="91285" bIns="45642" rtlCol="0" anchor="b"/>
          <a:lstStyle>
            <a:lvl1pPr algn="l">
              <a:defRPr sz="1200"/>
            </a:lvl1pPr>
          </a:lstStyle>
          <a:p>
            <a:endParaRPr lang="it-IT"/>
          </a:p>
        </p:txBody>
      </p:sp>
      <p:sp>
        <p:nvSpPr>
          <p:cNvPr id="7" name="Segnaposto numero diapositiva 6"/>
          <p:cNvSpPr>
            <a:spLocks noGrp="1"/>
          </p:cNvSpPr>
          <p:nvPr>
            <p:ph type="sldNum" sz="quarter" idx="5"/>
          </p:nvPr>
        </p:nvSpPr>
        <p:spPr>
          <a:xfrm>
            <a:off x="5622560" y="6456761"/>
            <a:ext cx="4302494" cy="340915"/>
          </a:xfrm>
          <a:prstGeom prst="rect">
            <a:avLst/>
          </a:prstGeom>
        </p:spPr>
        <p:txBody>
          <a:bodyPr vert="horz" lIns="91285" tIns="45642" rIns="91285" bIns="45642" rtlCol="0" anchor="b"/>
          <a:lstStyle>
            <a:lvl1pPr algn="r">
              <a:defRPr sz="1200"/>
            </a:lvl1pPr>
          </a:lstStyle>
          <a:p>
            <a:fld id="{10FF650D-4325-43C0-BEE8-C7E38566C35D}" type="slidenum">
              <a:rPr lang="it-IT" smtClean="0"/>
              <a:t>‹N›</a:t>
            </a:fld>
            <a:endParaRPr lang="it-IT"/>
          </a:p>
        </p:txBody>
      </p:sp>
    </p:spTree>
    <p:extLst>
      <p:ext uri="{BB962C8B-B14F-4D97-AF65-F5344CB8AC3E}">
        <p14:creationId xmlns:p14="http://schemas.microsoft.com/office/powerpoint/2010/main" val="544101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068B42D-1323-458B-A9C7-F369FEF9D5E5}" type="datetime1">
              <a:rPr lang="en-US" smtClean="0"/>
              <a:t>4/1/2026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5972CBF-EB14-43E1-89F1-8C9B0CA2F64B}" type="datetime1">
              <a:rPr lang="en-US" smtClean="0"/>
              <a:t>4/1/2026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558900" y="6297427"/>
            <a:ext cx="961723" cy="369569"/>
          </a:xfrm>
          <a:prstGeom prst="rect">
            <a:avLst/>
          </a:prstGeom>
        </p:spPr>
      </p:pic>
      <p:pic>
        <p:nvPicPr>
          <p:cNvPr id="17" name="bg object 17"/>
          <p:cNvPicPr/>
          <p:nvPr/>
        </p:nvPicPr>
        <p:blipFill>
          <a:blip r:embed="rId3" cstate="print"/>
          <a:stretch>
            <a:fillRect/>
          </a:stretch>
        </p:blipFill>
        <p:spPr>
          <a:xfrm>
            <a:off x="4630010" y="6277935"/>
            <a:ext cx="585444" cy="383452"/>
          </a:xfrm>
          <a:prstGeom prst="rect">
            <a:avLst/>
          </a:prstGeom>
        </p:spPr>
      </p:pic>
      <p:sp>
        <p:nvSpPr>
          <p:cNvPr id="18" name="bg object 18"/>
          <p:cNvSpPr/>
          <p:nvPr/>
        </p:nvSpPr>
        <p:spPr>
          <a:xfrm>
            <a:off x="1007364" y="6274308"/>
            <a:ext cx="266700" cy="277495"/>
          </a:xfrm>
          <a:custGeom>
            <a:avLst/>
            <a:gdLst/>
            <a:ahLst/>
            <a:cxnLst/>
            <a:rect l="l" t="t" r="r" b="b"/>
            <a:pathLst>
              <a:path w="266700" h="277495">
                <a:moveTo>
                  <a:pt x="266700" y="273050"/>
                </a:moveTo>
                <a:lnTo>
                  <a:pt x="240157" y="262216"/>
                </a:lnTo>
                <a:lnTo>
                  <a:pt x="207733" y="253974"/>
                </a:lnTo>
                <a:lnTo>
                  <a:pt x="171818" y="248729"/>
                </a:lnTo>
                <a:lnTo>
                  <a:pt x="134874" y="246900"/>
                </a:lnTo>
                <a:lnTo>
                  <a:pt x="97307" y="248767"/>
                </a:lnTo>
                <a:lnTo>
                  <a:pt x="60845" y="254127"/>
                </a:lnTo>
                <a:lnTo>
                  <a:pt x="28067" y="262623"/>
                </a:lnTo>
                <a:lnTo>
                  <a:pt x="1524" y="273862"/>
                </a:lnTo>
                <a:lnTo>
                  <a:pt x="31572" y="275361"/>
                </a:lnTo>
                <a:lnTo>
                  <a:pt x="63563" y="276453"/>
                </a:lnTo>
                <a:lnTo>
                  <a:pt x="97586" y="277139"/>
                </a:lnTo>
                <a:lnTo>
                  <a:pt x="133781" y="277368"/>
                </a:lnTo>
                <a:lnTo>
                  <a:pt x="170040" y="277139"/>
                </a:lnTo>
                <a:lnTo>
                  <a:pt x="204241" y="276453"/>
                </a:lnTo>
                <a:lnTo>
                  <a:pt x="236448" y="275336"/>
                </a:lnTo>
                <a:lnTo>
                  <a:pt x="266700" y="273812"/>
                </a:lnTo>
                <a:lnTo>
                  <a:pt x="266700" y="273050"/>
                </a:lnTo>
                <a:close/>
              </a:path>
              <a:path w="266700" h="277495">
                <a:moveTo>
                  <a:pt x="266700" y="203542"/>
                </a:moveTo>
                <a:lnTo>
                  <a:pt x="233845" y="198462"/>
                </a:lnTo>
                <a:lnTo>
                  <a:pt x="200825" y="194843"/>
                </a:lnTo>
                <a:lnTo>
                  <a:pt x="167678" y="192697"/>
                </a:lnTo>
                <a:lnTo>
                  <a:pt x="134454" y="192024"/>
                </a:lnTo>
                <a:lnTo>
                  <a:pt x="100660" y="192735"/>
                </a:lnTo>
                <a:lnTo>
                  <a:pt x="66954" y="194957"/>
                </a:lnTo>
                <a:lnTo>
                  <a:pt x="33388" y="198704"/>
                </a:lnTo>
                <a:lnTo>
                  <a:pt x="0" y="203949"/>
                </a:lnTo>
                <a:lnTo>
                  <a:pt x="0" y="259080"/>
                </a:lnTo>
                <a:lnTo>
                  <a:pt x="26441" y="248297"/>
                </a:lnTo>
                <a:lnTo>
                  <a:pt x="58293" y="240042"/>
                </a:lnTo>
                <a:lnTo>
                  <a:pt x="94615" y="234772"/>
                </a:lnTo>
                <a:lnTo>
                  <a:pt x="134454" y="232905"/>
                </a:lnTo>
                <a:lnTo>
                  <a:pt x="173380" y="234657"/>
                </a:lnTo>
                <a:lnTo>
                  <a:pt x="208991" y="239674"/>
                </a:lnTo>
                <a:lnTo>
                  <a:pt x="240385" y="247573"/>
                </a:lnTo>
                <a:lnTo>
                  <a:pt x="266700" y="258000"/>
                </a:lnTo>
                <a:lnTo>
                  <a:pt x="266700" y="203542"/>
                </a:lnTo>
                <a:close/>
              </a:path>
              <a:path w="266700" h="277495">
                <a:moveTo>
                  <a:pt x="266700" y="146837"/>
                </a:moveTo>
                <a:lnTo>
                  <a:pt x="233730" y="143230"/>
                </a:lnTo>
                <a:lnTo>
                  <a:pt x="200685" y="140665"/>
                </a:lnTo>
                <a:lnTo>
                  <a:pt x="167576" y="139153"/>
                </a:lnTo>
                <a:lnTo>
                  <a:pt x="134429" y="138684"/>
                </a:lnTo>
                <a:lnTo>
                  <a:pt x="100723" y="139153"/>
                </a:lnTo>
                <a:lnTo>
                  <a:pt x="67081" y="140716"/>
                </a:lnTo>
                <a:lnTo>
                  <a:pt x="33489" y="143370"/>
                </a:lnTo>
                <a:lnTo>
                  <a:pt x="0" y="147104"/>
                </a:lnTo>
                <a:lnTo>
                  <a:pt x="0" y="190500"/>
                </a:lnTo>
                <a:lnTo>
                  <a:pt x="53136" y="182994"/>
                </a:lnTo>
                <a:lnTo>
                  <a:pt x="106565" y="179197"/>
                </a:lnTo>
                <a:lnTo>
                  <a:pt x="160096" y="179120"/>
                </a:lnTo>
                <a:lnTo>
                  <a:pt x="213537" y="182765"/>
                </a:lnTo>
                <a:lnTo>
                  <a:pt x="266700" y="190131"/>
                </a:lnTo>
                <a:lnTo>
                  <a:pt x="266700" y="146837"/>
                </a:lnTo>
                <a:close/>
              </a:path>
              <a:path w="266700" h="277495">
                <a:moveTo>
                  <a:pt x="266700" y="120878"/>
                </a:moveTo>
                <a:lnTo>
                  <a:pt x="264160" y="114896"/>
                </a:lnTo>
                <a:lnTo>
                  <a:pt x="241719" y="93802"/>
                </a:lnTo>
                <a:lnTo>
                  <a:pt x="241719" y="28575"/>
                </a:lnTo>
                <a:lnTo>
                  <a:pt x="236143" y="22961"/>
                </a:lnTo>
                <a:lnTo>
                  <a:pt x="209435" y="22987"/>
                </a:lnTo>
                <a:lnTo>
                  <a:pt x="203847" y="28600"/>
                </a:lnTo>
                <a:lnTo>
                  <a:pt x="203822" y="58102"/>
                </a:lnTo>
                <a:lnTo>
                  <a:pt x="148742" y="6134"/>
                </a:lnTo>
                <a:lnTo>
                  <a:pt x="141490" y="1536"/>
                </a:lnTo>
                <a:lnTo>
                  <a:pt x="133350" y="0"/>
                </a:lnTo>
                <a:lnTo>
                  <a:pt x="125196" y="1536"/>
                </a:lnTo>
                <a:lnTo>
                  <a:pt x="117957" y="6134"/>
                </a:lnTo>
                <a:lnTo>
                  <a:pt x="2603" y="114871"/>
                </a:lnTo>
                <a:lnTo>
                  <a:pt x="63" y="120738"/>
                </a:lnTo>
                <a:lnTo>
                  <a:pt x="0" y="134112"/>
                </a:lnTo>
                <a:lnTo>
                  <a:pt x="53238" y="128752"/>
                </a:lnTo>
                <a:lnTo>
                  <a:pt x="106629" y="126072"/>
                </a:lnTo>
                <a:lnTo>
                  <a:pt x="160058" y="126072"/>
                </a:lnTo>
                <a:lnTo>
                  <a:pt x="213448" y="128752"/>
                </a:lnTo>
                <a:lnTo>
                  <a:pt x="266700" y="134112"/>
                </a:lnTo>
                <a:lnTo>
                  <a:pt x="266700" y="127139"/>
                </a:lnTo>
                <a:lnTo>
                  <a:pt x="266700" y="120878"/>
                </a:lnTo>
                <a:close/>
              </a:path>
            </a:pathLst>
          </a:custGeom>
          <a:solidFill>
            <a:srgbClr val="00449E"/>
          </a:solidFill>
        </p:spPr>
        <p:txBody>
          <a:bodyPr wrap="square" lIns="0" tIns="0" rIns="0" bIns="0" rtlCol="0"/>
          <a:lstStyle/>
          <a:p>
            <a:endParaRPr/>
          </a:p>
        </p:txBody>
      </p:sp>
      <p:pic>
        <p:nvPicPr>
          <p:cNvPr id="19" name="bg object 19"/>
          <p:cNvPicPr/>
          <p:nvPr/>
        </p:nvPicPr>
        <p:blipFill>
          <a:blip r:embed="rId4" cstate="print"/>
          <a:stretch>
            <a:fillRect/>
          </a:stretch>
        </p:blipFill>
        <p:spPr>
          <a:xfrm>
            <a:off x="1298448" y="6318669"/>
            <a:ext cx="181356" cy="226910"/>
          </a:xfrm>
          <a:prstGeom prst="rect">
            <a:avLst/>
          </a:prstGeom>
        </p:spPr>
      </p:pic>
      <p:pic>
        <p:nvPicPr>
          <p:cNvPr id="20" name="bg object 20"/>
          <p:cNvPicPr/>
          <p:nvPr/>
        </p:nvPicPr>
        <p:blipFill>
          <a:blip r:embed="rId5" cstate="print"/>
          <a:stretch>
            <a:fillRect/>
          </a:stretch>
        </p:blipFill>
        <p:spPr>
          <a:xfrm>
            <a:off x="803148" y="6318681"/>
            <a:ext cx="181355" cy="226898"/>
          </a:xfrm>
          <a:prstGeom prst="rect">
            <a:avLst/>
          </a:prstGeom>
        </p:spPr>
      </p:pic>
      <p:sp>
        <p:nvSpPr>
          <p:cNvPr id="21" name="bg object 21"/>
          <p:cNvSpPr/>
          <p:nvPr/>
        </p:nvSpPr>
        <p:spPr>
          <a:xfrm>
            <a:off x="711931" y="6478524"/>
            <a:ext cx="857885" cy="180340"/>
          </a:xfrm>
          <a:custGeom>
            <a:avLst/>
            <a:gdLst/>
            <a:ahLst/>
            <a:cxnLst/>
            <a:rect l="l" t="t" r="r" b="b"/>
            <a:pathLst>
              <a:path w="857885" h="180340">
                <a:moveTo>
                  <a:pt x="801527" y="0"/>
                </a:moveTo>
                <a:lnTo>
                  <a:pt x="801527" y="15417"/>
                </a:lnTo>
                <a:lnTo>
                  <a:pt x="812421" y="27822"/>
                </a:lnTo>
                <a:lnTo>
                  <a:pt x="817625" y="41319"/>
                </a:lnTo>
                <a:lnTo>
                  <a:pt x="783672" y="79564"/>
                </a:lnTo>
                <a:lnTo>
                  <a:pt x="729280" y="99182"/>
                </a:lnTo>
                <a:lnTo>
                  <a:pt x="689796" y="108103"/>
                </a:lnTo>
                <a:lnTo>
                  <a:pt x="640916" y="115831"/>
                </a:lnTo>
                <a:lnTo>
                  <a:pt x="581739" y="121910"/>
                </a:lnTo>
                <a:lnTo>
                  <a:pt x="511362" y="125890"/>
                </a:lnTo>
                <a:lnTo>
                  <a:pt x="428884" y="127317"/>
                </a:lnTo>
                <a:lnTo>
                  <a:pt x="346402" y="125898"/>
                </a:lnTo>
                <a:lnTo>
                  <a:pt x="276024" y="121939"/>
                </a:lnTo>
                <a:lnTo>
                  <a:pt x="216848" y="115884"/>
                </a:lnTo>
                <a:lnTo>
                  <a:pt x="167972" y="108180"/>
                </a:lnTo>
                <a:lnTo>
                  <a:pt x="128493" y="99271"/>
                </a:lnTo>
                <a:lnTo>
                  <a:pt x="74120" y="79622"/>
                </a:lnTo>
                <a:lnTo>
                  <a:pt x="43355" y="55426"/>
                </a:lnTo>
                <a:lnTo>
                  <a:pt x="40196" y="41243"/>
                </a:lnTo>
                <a:lnTo>
                  <a:pt x="45354" y="27736"/>
                </a:lnTo>
                <a:lnTo>
                  <a:pt x="56240" y="15417"/>
                </a:lnTo>
                <a:lnTo>
                  <a:pt x="56240" y="0"/>
                </a:lnTo>
                <a:lnTo>
                  <a:pt x="30608" y="14135"/>
                </a:lnTo>
                <a:lnTo>
                  <a:pt x="9966" y="32546"/>
                </a:lnTo>
                <a:lnTo>
                  <a:pt x="0" y="54621"/>
                </a:lnTo>
                <a:lnTo>
                  <a:pt x="6393" y="79743"/>
                </a:lnTo>
                <a:lnTo>
                  <a:pt x="47216" y="115435"/>
                </a:lnTo>
                <a:lnTo>
                  <a:pt x="120735" y="145044"/>
                </a:lnTo>
                <a:lnTo>
                  <a:pt x="168861" y="156967"/>
                </a:lnTo>
                <a:lnTo>
                  <a:pt x="224086" y="166647"/>
                </a:lnTo>
                <a:lnTo>
                  <a:pt x="286053" y="173845"/>
                </a:lnTo>
                <a:lnTo>
                  <a:pt x="354405" y="178320"/>
                </a:lnTo>
                <a:lnTo>
                  <a:pt x="428782" y="179831"/>
                </a:lnTo>
                <a:lnTo>
                  <a:pt x="503149" y="178240"/>
                </a:lnTo>
                <a:lnTo>
                  <a:pt x="571494" y="173723"/>
                </a:lnTo>
                <a:lnTo>
                  <a:pt x="633459" y="166512"/>
                </a:lnTo>
                <a:lnTo>
                  <a:pt x="688685" y="156841"/>
                </a:lnTo>
                <a:lnTo>
                  <a:pt x="736814" y="144944"/>
                </a:lnTo>
                <a:lnTo>
                  <a:pt x="777487" y="131052"/>
                </a:lnTo>
                <a:lnTo>
                  <a:pt x="835030" y="98219"/>
                </a:lnTo>
                <a:lnTo>
                  <a:pt x="857588" y="54621"/>
                </a:lnTo>
                <a:lnTo>
                  <a:pt x="847612" y="32546"/>
                </a:lnTo>
                <a:lnTo>
                  <a:pt x="827040" y="14135"/>
                </a:lnTo>
                <a:lnTo>
                  <a:pt x="801527" y="0"/>
                </a:lnTo>
                <a:close/>
              </a:path>
            </a:pathLst>
          </a:custGeom>
          <a:solidFill>
            <a:srgbClr val="00449E"/>
          </a:solidFill>
        </p:spPr>
        <p:txBody>
          <a:bodyPr wrap="square" lIns="0" tIns="0" rIns="0" bIns="0" rtlCol="0"/>
          <a:lstStyle/>
          <a:p>
            <a:endParaRPr/>
          </a:p>
        </p:txBody>
      </p:sp>
      <p:pic>
        <p:nvPicPr>
          <p:cNvPr id="22" name="bg object 22"/>
          <p:cNvPicPr/>
          <p:nvPr/>
        </p:nvPicPr>
        <p:blipFill>
          <a:blip r:embed="rId6" cstate="print"/>
          <a:stretch>
            <a:fillRect/>
          </a:stretch>
        </p:blipFill>
        <p:spPr>
          <a:xfrm>
            <a:off x="1693036" y="6265164"/>
            <a:ext cx="896238" cy="387324"/>
          </a:xfrm>
          <a:prstGeom prst="rect">
            <a:avLst/>
          </a:prstGeom>
        </p:spPr>
      </p:pic>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E567AA6-A8B8-4E22-9581-9755A060B25C}" type="datetime1">
              <a:rPr lang="en-US" smtClean="0"/>
              <a:t>4/1/2026</a:t>
            </a:fld>
            <a:endParaRPr lang="en-US"/>
          </a:p>
        </p:txBody>
      </p:sp>
      <p:sp>
        <p:nvSpPr>
          <p:cNvPr id="7" name="Holder 7"/>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8232FEE-A725-416A-B661-C60CE329928A}" type="datetime1">
              <a:rPr lang="en-US" smtClean="0"/>
              <a:t>4/1/2026</a:t>
            </a:fld>
            <a:endParaRPr lang="en-US"/>
          </a:p>
        </p:txBody>
      </p:sp>
      <p:sp>
        <p:nvSpPr>
          <p:cNvPr id="5" name="Holder 5"/>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5943600"/>
          </a:xfrm>
          <a:prstGeom prst="rect">
            <a:avLst/>
          </a:prstGeom>
        </p:spPr>
      </p:pic>
      <p:sp>
        <p:nvSpPr>
          <p:cNvPr id="17" name="bg object 17"/>
          <p:cNvSpPr/>
          <p:nvPr/>
        </p:nvSpPr>
        <p:spPr>
          <a:xfrm>
            <a:off x="609676" y="2090927"/>
            <a:ext cx="6811009" cy="1428115"/>
          </a:xfrm>
          <a:custGeom>
            <a:avLst/>
            <a:gdLst/>
            <a:ahLst/>
            <a:cxnLst/>
            <a:rect l="l" t="t" r="r" b="b"/>
            <a:pathLst>
              <a:path w="6811009" h="1428114">
                <a:moveTo>
                  <a:pt x="985951" y="792480"/>
                </a:moveTo>
                <a:lnTo>
                  <a:pt x="928560" y="806157"/>
                </a:lnTo>
                <a:lnTo>
                  <a:pt x="873582" y="820915"/>
                </a:lnTo>
                <a:lnTo>
                  <a:pt x="821156" y="836663"/>
                </a:lnTo>
                <a:lnTo>
                  <a:pt x="771372" y="853325"/>
                </a:lnTo>
                <a:lnTo>
                  <a:pt x="724344" y="870826"/>
                </a:lnTo>
                <a:lnTo>
                  <a:pt x="680212" y="889088"/>
                </a:lnTo>
                <a:lnTo>
                  <a:pt x="639089" y="908037"/>
                </a:lnTo>
                <a:lnTo>
                  <a:pt x="601065" y="927569"/>
                </a:lnTo>
                <a:lnTo>
                  <a:pt x="566280" y="947635"/>
                </a:lnTo>
                <a:lnTo>
                  <a:pt x="534847" y="968121"/>
                </a:lnTo>
                <a:lnTo>
                  <a:pt x="584631" y="976668"/>
                </a:lnTo>
                <a:lnTo>
                  <a:pt x="634517" y="984580"/>
                </a:lnTo>
                <a:lnTo>
                  <a:pt x="684504" y="991870"/>
                </a:lnTo>
                <a:lnTo>
                  <a:pt x="734568" y="998550"/>
                </a:lnTo>
                <a:lnTo>
                  <a:pt x="784707" y="1004608"/>
                </a:lnTo>
                <a:lnTo>
                  <a:pt x="834923" y="1010031"/>
                </a:lnTo>
                <a:lnTo>
                  <a:pt x="885215" y="1014844"/>
                </a:lnTo>
                <a:lnTo>
                  <a:pt x="935545" y="1019035"/>
                </a:lnTo>
                <a:lnTo>
                  <a:pt x="985951" y="1022604"/>
                </a:lnTo>
                <a:lnTo>
                  <a:pt x="985951" y="792480"/>
                </a:lnTo>
                <a:close/>
              </a:path>
              <a:path w="6811009" h="1428114">
                <a:moveTo>
                  <a:pt x="985951" y="582168"/>
                </a:moveTo>
                <a:lnTo>
                  <a:pt x="928090" y="591693"/>
                </a:lnTo>
                <a:lnTo>
                  <a:pt x="871753" y="602043"/>
                </a:lnTo>
                <a:lnTo>
                  <a:pt x="816965" y="613206"/>
                </a:lnTo>
                <a:lnTo>
                  <a:pt x="763765" y="625132"/>
                </a:lnTo>
                <a:lnTo>
                  <a:pt x="712190" y="637794"/>
                </a:lnTo>
                <a:lnTo>
                  <a:pt x="662279" y="651154"/>
                </a:lnTo>
                <a:lnTo>
                  <a:pt x="614083" y="665187"/>
                </a:lnTo>
                <a:lnTo>
                  <a:pt x="567613" y="679843"/>
                </a:lnTo>
                <a:lnTo>
                  <a:pt x="522935" y="695096"/>
                </a:lnTo>
                <a:lnTo>
                  <a:pt x="480072" y="710920"/>
                </a:lnTo>
                <a:lnTo>
                  <a:pt x="439064" y="727265"/>
                </a:lnTo>
                <a:lnTo>
                  <a:pt x="399961" y="744118"/>
                </a:lnTo>
                <a:lnTo>
                  <a:pt x="362775" y="761415"/>
                </a:lnTo>
                <a:lnTo>
                  <a:pt x="327583" y="779145"/>
                </a:lnTo>
                <a:lnTo>
                  <a:pt x="327583" y="831469"/>
                </a:lnTo>
                <a:lnTo>
                  <a:pt x="334111" y="869581"/>
                </a:lnTo>
                <a:lnTo>
                  <a:pt x="380136" y="927989"/>
                </a:lnTo>
                <a:lnTo>
                  <a:pt x="415671" y="943229"/>
                </a:lnTo>
                <a:lnTo>
                  <a:pt x="469874" y="955548"/>
                </a:lnTo>
                <a:lnTo>
                  <a:pt x="500786" y="931608"/>
                </a:lnTo>
                <a:lnTo>
                  <a:pt x="535393" y="908380"/>
                </a:lnTo>
                <a:lnTo>
                  <a:pt x="573544" y="885939"/>
                </a:lnTo>
                <a:lnTo>
                  <a:pt x="615073" y="864336"/>
                </a:lnTo>
                <a:lnTo>
                  <a:pt x="659790" y="843622"/>
                </a:lnTo>
                <a:lnTo>
                  <a:pt x="707542" y="823887"/>
                </a:lnTo>
                <a:lnTo>
                  <a:pt x="758164" y="805180"/>
                </a:lnTo>
                <a:lnTo>
                  <a:pt x="811479" y="787552"/>
                </a:lnTo>
                <a:lnTo>
                  <a:pt x="867333" y="771067"/>
                </a:lnTo>
                <a:lnTo>
                  <a:pt x="925537" y="755802"/>
                </a:lnTo>
                <a:lnTo>
                  <a:pt x="985951" y="741807"/>
                </a:lnTo>
                <a:lnTo>
                  <a:pt x="985951" y="582168"/>
                </a:lnTo>
                <a:close/>
              </a:path>
              <a:path w="6811009" h="1428114">
                <a:moveTo>
                  <a:pt x="985951" y="511556"/>
                </a:moveTo>
                <a:lnTo>
                  <a:pt x="968298" y="470916"/>
                </a:lnTo>
                <a:lnTo>
                  <a:pt x="694613" y="214503"/>
                </a:lnTo>
                <a:lnTo>
                  <a:pt x="656666" y="199644"/>
                </a:lnTo>
                <a:lnTo>
                  <a:pt x="636638" y="203365"/>
                </a:lnTo>
                <a:lnTo>
                  <a:pt x="345084" y="470916"/>
                </a:lnTo>
                <a:lnTo>
                  <a:pt x="327583" y="511556"/>
                </a:lnTo>
                <a:lnTo>
                  <a:pt x="327583" y="723900"/>
                </a:lnTo>
                <a:lnTo>
                  <a:pt x="364782" y="706234"/>
                </a:lnTo>
                <a:lnTo>
                  <a:pt x="403720" y="689089"/>
                </a:lnTo>
                <a:lnTo>
                  <a:pt x="444347" y="672503"/>
                </a:lnTo>
                <a:lnTo>
                  <a:pt x="486613" y="656501"/>
                </a:lnTo>
                <a:lnTo>
                  <a:pt x="530440" y="641096"/>
                </a:lnTo>
                <a:lnTo>
                  <a:pt x="575779" y="626313"/>
                </a:lnTo>
                <a:lnTo>
                  <a:pt x="622566" y="612165"/>
                </a:lnTo>
                <a:lnTo>
                  <a:pt x="670763" y="598678"/>
                </a:lnTo>
                <a:lnTo>
                  <a:pt x="720293" y="585876"/>
                </a:lnTo>
                <a:lnTo>
                  <a:pt x="771093" y="573786"/>
                </a:lnTo>
                <a:lnTo>
                  <a:pt x="823125" y="562419"/>
                </a:lnTo>
                <a:lnTo>
                  <a:pt x="876312" y="551802"/>
                </a:lnTo>
                <a:lnTo>
                  <a:pt x="930605" y="541959"/>
                </a:lnTo>
                <a:lnTo>
                  <a:pt x="985951" y="532892"/>
                </a:lnTo>
                <a:lnTo>
                  <a:pt x="985951" y="511556"/>
                </a:lnTo>
                <a:close/>
              </a:path>
              <a:path w="6811009" h="1428114">
                <a:moveTo>
                  <a:pt x="2040559" y="1025144"/>
                </a:moveTo>
                <a:lnTo>
                  <a:pt x="2005037" y="1008253"/>
                </a:lnTo>
                <a:lnTo>
                  <a:pt x="1965223" y="992733"/>
                </a:lnTo>
                <a:lnTo>
                  <a:pt x="1921700" y="978700"/>
                </a:lnTo>
                <a:lnTo>
                  <a:pt x="1875002" y="966241"/>
                </a:lnTo>
                <a:lnTo>
                  <a:pt x="1825713" y="955446"/>
                </a:lnTo>
                <a:lnTo>
                  <a:pt x="1774393" y="946404"/>
                </a:lnTo>
                <a:lnTo>
                  <a:pt x="1721612" y="939215"/>
                </a:lnTo>
                <a:lnTo>
                  <a:pt x="1667929" y="933958"/>
                </a:lnTo>
                <a:lnTo>
                  <a:pt x="1613903" y="930744"/>
                </a:lnTo>
                <a:lnTo>
                  <a:pt x="1560245" y="929652"/>
                </a:lnTo>
                <a:lnTo>
                  <a:pt x="1505686" y="930757"/>
                </a:lnTo>
                <a:lnTo>
                  <a:pt x="1450759" y="934046"/>
                </a:lnTo>
                <a:lnTo>
                  <a:pt x="1396199" y="939406"/>
                </a:lnTo>
                <a:lnTo>
                  <a:pt x="1342593" y="946772"/>
                </a:lnTo>
                <a:lnTo>
                  <a:pt x="1290535" y="956043"/>
                </a:lnTo>
                <a:lnTo>
                  <a:pt x="1240624" y="967143"/>
                </a:lnTo>
                <a:lnTo>
                  <a:pt x="1193457" y="979982"/>
                </a:lnTo>
                <a:lnTo>
                  <a:pt x="1149616" y="994473"/>
                </a:lnTo>
                <a:lnTo>
                  <a:pt x="1109713" y="1010539"/>
                </a:lnTo>
                <a:lnTo>
                  <a:pt x="1074343" y="1028065"/>
                </a:lnTo>
                <a:lnTo>
                  <a:pt x="1122184" y="1030681"/>
                </a:lnTo>
                <a:lnTo>
                  <a:pt x="1221917" y="1035062"/>
                </a:lnTo>
                <a:lnTo>
                  <a:pt x="1382179" y="1039406"/>
                </a:lnTo>
                <a:lnTo>
                  <a:pt x="1556181" y="1040892"/>
                </a:lnTo>
                <a:lnTo>
                  <a:pt x="1713877" y="1039685"/>
                </a:lnTo>
                <a:lnTo>
                  <a:pt x="1860778" y="1036129"/>
                </a:lnTo>
                <a:lnTo>
                  <a:pt x="1997290" y="1030338"/>
                </a:lnTo>
                <a:lnTo>
                  <a:pt x="2040559" y="1027938"/>
                </a:lnTo>
                <a:lnTo>
                  <a:pt x="2040559" y="1025144"/>
                </a:lnTo>
                <a:close/>
              </a:path>
              <a:path w="6811009" h="1428114">
                <a:moveTo>
                  <a:pt x="2040559" y="773176"/>
                </a:moveTo>
                <a:lnTo>
                  <a:pt x="1992972" y="765187"/>
                </a:lnTo>
                <a:lnTo>
                  <a:pt x="1945271" y="758037"/>
                </a:lnTo>
                <a:lnTo>
                  <a:pt x="1897456" y="751738"/>
                </a:lnTo>
                <a:lnTo>
                  <a:pt x="1849539" y="746290"/>
                </a:lnTo>
                <a:lnTo>
                  <a:pt x="1801545" y="741680"/>
                </a:lnTo>
                <a:lnTo>
                  <a:pt x="1753463" y="737946"/>
                </a:lnTo>
                <a:lnTo>
                  <a:pt x="1705317" y="735050"/>
                </a:lnTo>
                <a:lnTo>
                  <a:pt x="1657121" y="733018"/>
                </a:lnTo>
                <a:lnTo>
                  <a:pt x="1608886" y="731837"/>
                </a:lnTo>
                <a:lnTo>
                  <a:pt x="1560626" y="731520"/>
                </a:lnTo>
                <a:lnTo>
                  <a:pt x="1511566" y="731888"/>
                </a:lnTo>
                <a:lnTo>
                  <a:pt x="1462532" y="733132"/>
                </a:lnTo>
                <a:lnTo>
                  <a:pt x="1413548" y="735241"/>
                </a:lnTo>
                <a:lnTo>
                  <a:pt x="1364627" y="738225"/>
                </a:lnTo>
                <a:lnTo>
                  <a:pt x="1315770" y="742099"/>
                </a:lnTo>
                <a:lnTo>
                  <a:pt x="1266977" y="746836"/>
                </a:lnTo>
                <a:lnTo>
                  <a:pt x="1218285" y="752462"/>
                </a:lnTo>
                <a:lnTo>
                  <a:pt x="1169682" y="758964"/>
                </a:lnTo>
                <a:lnTo>
                  <a:pt x="1121181" y="766330"/>
                </a:lnTo>
                <a:lnTo>
                  <a:pt x="1072819" y="774573"/>
                </a:lnTo>
                <a:lnTo>
                  <a:pt x="1072819" y="973836"/>
                </a:lnTo>
                <a:lnTo>
                  <a:pt x="1108608" y="957249"/>
                </a:lnTo>
                <a:lnTo>
                  <a:pt x="1147876" y="941959"/>
                </a:lnTo>
                <a:lnTo>
                  <a:pt x="1190409" y="928090"/>
                </a:lnTo>
                <a:lnTo>
                  <a:pt x="1235964" y="915733"/>
                </a:lnTo>
                <a:lnTo>
                  <a:pt x="1284338" y="905014"/>
                </a:lnTo>
                <a:lnTo>
                  <a:pt x="1335290" y="895997"/>
                </a:lnTo>
                <a:lnTo>
                  <a:pt x="1388618" y="888809"/>
                </a:lnTo>
                <a:lnTo>
                  <a:pt x="1444104" y="883551"/>
                </a:lnTo>
                <a:lnTo>
                  <a:pt x="1501508" y="880325"/>
                </a:lnTo>
                <a:lnTo>
                  <a:pt x="1560626" y="879221"/>
                </a:lnTo>
                <a:lnTo>
                  <a:pt x="1618399" y="880262"/>
                </a:lnTo>
                <a:lnTo>
                  <a:pt x="1674545" y="883310"/>
                </a:lnTo>
                <a:lnTo>
                  <a:pt x="1728851" y="888276"/>
                </a:lnTo>
                <a:lnTo>
                  <a:pt x="1781124" y="895083"/>
                </a:lnTo>
                <a:lnTo>
                  <a:pt x="1831162" y="903655"/>
                </a:lnTo>
                <a:lnTo>
                  <a:pt x="1878749" y="913904"/>
                </a:lnTo>
                <a:lnTo>
                  <a:pt x="1923681" y="925728"/>
                </a:lnTo>
                <a:lnTo>
                  <a:pt x="1965769" y="939063"/>
                </a:lnTo>
                <a:lnTo>
                  <a:pt x="2004796" y="953820"/>
                </a:lnTo>
                <a:lnTo>
                  <a:pt x="2040559" y="969899"/>
                </a:lnTo>
                <a:lnTo>
                  <a:pt x="2040559" y="773176"/>
                </a:lnTo>
                <a:close/>
              </a:path>
              <a:path w="6811009" h="1428114">
                <a:moveTo>
                  <a:pt x="2040559" y="568579"/>
                </a:moveTo>
                <a:lnTo>
                  <a:pt x="1987435" y="562394"/>
                </a:lnTo>
                <a:lnTo>
                  <a:pt x="1934235" y="556945"/>
                </a:lnTo>
                <a:lnTo>
                  <a:pt x="1880984" y="552234"/>
                </a:lnTo>
                <a:lnTo>
                  <a:pt x="1827682" y="548271"/>
                </a:lnTo>
                <a:lnTo>
                  <a:pt x="1774329" y="545045"/>
                </a:lnTo>
                <a:lnTo>
                  <a:pt x="1720951" y="542556"/>
                </a:lnTo>
                <a:lnTo>
                  <a:pt x="1667522" y="540804"/>
                </a:lnTo>
                <a:lnTo>
                  <a:pt x="1614081" y="539788"/>
                </a:lnTo>
                <a:lnTo>
                  <a:pt x="1560626" y="539496"/>
                </a:lnTo>
                <a:lnTo>
                  <a:pt x="1511706" y="539699"/>
                </a:lnTo>
                <a:lnTo>
                  <a:pt x="1462798" y="540524"/>
                </a:lnTo>
                <a:lnTo>
                  <a:pt x="1413916" y="541972"/>
                </a:lnTo>
                <a:lnTo>
                  <a:pt x="1365059" y="544029"/>
                </a:lnTo>
                <a:lnTo>
                  <a:pt x="1316240" y="546722"/>
                </a:lnTo>
                <a:lnTo>
                  <a:pt x="1267460" y="550037"/>
                </a:lnTo>
                <a:lnTo>
                  <a:pt x="1218717" y="553961"/>
                </a:lnTo>
                <a:lnTo>
                  <a:pt x="1170025" y="558520"/>
                </a:lnTo>
                <a:lnTo>
                  <a:pt x="1121384" y="563689"/>
                </a:lnTo>
                <a:lnTo>
                  <a:pt x="1072819" y="569468"/>
                </a:lnTo>
                <a:lnTo>
                  <a:pt x="1072819" y="723900"/>
                </a:lnTo>
                <a:lnTo>
                  <a:pt x="1123429" y="715581"/>
                </a:lnTo>
                <a:lnTo>
                  <a:pt x="1174140" y="708177"/>
                </a:lnTo>
                <a:lnTo>
                  <a:pt x="1224953" y="701687"/>
                </a:lnTo>
                <a:lnTo>
                  <a:pt x="1275842" y="696112"/>
                </a:lnTo>
                <a:lnTo>
                  <a:pt x="1326794" y="691464"/>
                </a:lnTo>
                <a:lnTo>
                  <a:pt x="1377810" y="687730"/>
                </a:lnTo>
                <a:lnTo>
                  <a:pt x="1428877" y="684911"/>
                </a:lnTo>
                <a:lnTo>
                  <a:pt x="1479969" y="683018"/>
                </a:lnTo>
                <a:lnTo>
                  <a:pt x="1531073" y="682028"/>
                </a:lnTo>
                <a:lnTo>
                  <a:pt x="1582191" y="681964"/>
                </a:lnTo>
                <a:lnTo>
                  <a:pt x="1633308" y="682815"/>
                </a:lnTo>
                <a:lnTo>
                  <a:pt x="1684401" y="684593"/>
                </a:lnTo>
                <a:lnTo>
                  <a:pt x="1735467" y="687273"/>
                </a:lnTo>
                <a:lnTo>
                  <a:pt x="1786496" y="690880"/>
                </a:lnTo>
                <a:lnTo>
                  <a:pt x="1837461" y="695401"/>
                </a:lnTo>
                <a:lnTo>
                  <a:pt x="1888363" y="700836"/>
                </a:lnTo>
                <a:lnTo>
                  <a:pt x="1939188" y="707186"/>
                </a:lnTo>
                <a:lnTo>
                  <a:pt x="1989924" y="714451"/>
                </a:lnTo>
                <a:lnTo>
                  <a:pt x="2040559" y="722630"/>
                </a:lnTo>
                <a:lnTo>
                  <a:pt x="2040559" y="568579"/>
                </a:lnTo>
                <a:close/>
              </a:path>
              <a:path w="6811009" h="1428114">
                <a:moveTo>
                  <a:pt x="2040559" y="519684"/>
                </a:moveTo>
                <a:lnTo>
                  <a:pt x="2040458" y="493598"/>
                </a:lnTo>
                <a:lnTo>
                  <a:pt x="2040039" y="489585"/>
                </a:lnTo>
                <a:lnTo>
                  <a:pt x="2038832" y="477939"/>
                </a:lnTo>
                <a:lnTo>
                  <a:pt x="2033790" y="462153"/>
                </a:lnTo>
                <a:lnTo>
                  <a:pt x="2025662" y="447713"/>
                </a:lnTo>
                <a:lnTo>
                  <a:pt x="2014651" y="435102"/>
                </a:lnTo>
                <a:lnTo>
                  <a:pt x="1949881" y="374523"/>
                </a:lnTo>
                <a:lnTo>
                  <a:pt x="1949881" y="245872"/>
                </a:lnTo>
                <a:lnTo>
                  <a:pt x="1949881" y="164465"/>
                </a:lnTo>
                <a:lnTo>
                  <a:pt x="1946325" y="146850"/>
                </a:lnTo>
                <a:lnTo>
                  <a:pt x="1936648" y="132486"/>
                </a:lnTo>
                <a:lnTo>
                  <a:pt x="1922284" y="122809"/>
                </a:lnTo>
                <a:lnTo>
                  <a:pt x="1904669" y="119253"/>
                </a:lnTo>
                <a:lnTo>
                  <a:pt x="1857806" y="119253"/>
                </a:lnTo>
                <a:lnTo>
                  <a:pt x="1815973" y="146977"/>
                </a:lnTo>
                <a:lnTo>
                  <a:pt x="1812340" y="245872"/>
                </a:lnTo>
                <a:lnTo>
                  <a:pt x="1612569" y="58674"/>
                </a:lnTo>
                <a:lnTo>
                  <a:pt x="1586280" y="42100"/>
                </a:lnTo>
                <a:lnTo>
                  <a:pt x="1556677" y="36576"/>
                </a:lnTo>
                <a:lnTo>
                  <a:pt x="1527086" y="42100"/>
                </a:lnTo>
                <a:lnTo>
                  <a:pt x="1098346" y="435102"/>
                </a:lnTo>
                <a:lnTo>
                  <a:pt x="1074635" y="477329"/>
                </a:lnTo>
                <a:lnTo>
                  <a:pt x="1072819" y="493598"/>
                </a:lnTo>
                <a:lnTo>
                  <a:pt x="1072819" y="519684"/>
                </a:lnTo>
                <a:lnTo>
                  <a:pt x="1123581" y="513664"/>
                </a:lnTo>
                <a:lnTo>
                  <a:pt x="1174394" y="508317"/>
                </a:lnTo>
                <a:lnTo>
                  <a:pt x="1225270" y="503631"/>
                </a:lnTo>
                <a:lnTo>
                  <a:pt x="1276184" y="499618"/>
                </a:lnTo>
                <a:lnTo>
                  <a:pt x="1327137" y="496265"/>
                </a:lnTo>
                <a:lnTo>
                  <a:pt x="1378115" y="493598"/>
                </a:lnTo>
                <a:lnTo>
                  <a:pt x="1429118" y="491591"/>
                </a:lnTo>
                <a:lnTo>
                  <a:pt x="1480134" y="490245"/>
                </a:lnTo>
                <a:lnTo>
                  <a:pt x="1531162" y="489585"/>
                </a:lnTo>
                <a:lnTo>
                  <a:pt x="1582204" y="489585"/>
                </a:lnTo>
                <a:lnTo>
                  <a:pt x="1633232" y="490245"/>
                </a:lnTo>
                <a:lnTo>
                  <a:pt x="1684248" y="491591"/>
                </a:lnTo>
                <a:lnTo>
                  <a:pt x="1735251" y="493598"/>
                </a:lnTo>
                <a:lnTo>
                  <a:pt x="1786229" y="496265"/>
                </a:lnTo>
                <a:lnTo>
                  <a:pt x="1837182" y="499618"/>
                </a:lnTo>
                <a:lnTo>
                  <a:pt x="1888096" y="503631"/>
                </a:lnTo>
                <a:lnTo>
                  <a:pt x="1938972" y="508317"/>
                </a:lnTo>
                <a:lnTo>
                  <a:pt x="1989785" y="513664"/>
                </a:lnTo>
                <a:lnTo>
                  <a:pt x="2040559" y="519684"/>
                </a:lnTo>
                <a:close/>
              </a:path>
              <a:path w="6811009" h="1428114">
                <a:moveTo>
                  <a:pt x="2583103" y="966851"/>
                </a:moveTo>
                <a:lnTo>
                  <a:pt x="2516174" y="926147"/>
                </a:lnTo>
                <a:lnTo>
                  <a:pt x="2477744" y="906526"/>
                </a:lnTo>
                <a:lnTo>
                  <a:pt x="2436164" y="887514"/>
                </a:lnTo>
                <a:lnTo>
                  <a:pt x="2391549" y="869188"/>
                </a:lnTo>
                <a:lnTo>
                  <a:pt x="2344039" y="851649"/>
                </a:lnTo>
                <a:lnTo>
                  <a:pt x="2293747" y="834974"/>
                </a:lnTo>
                <a:lnTo>
                  <a:pt x="2240800" y="819238"/>
                </a:lnTo>
                <a:lnTo>
                  <a:pt x="2185314" y="804545"/>
                </a:lnTo>
                <a:lnTo>
                  <a:pt x="2127427" y="790956"/>
                </a:lnTo>
                <a:lnTo>
                  <a:pt x="2127427" y="1022604"/>
                </a:lnTo>
                <a:lnTo>
                  <a:pt x="2178329" y="1018984"/>
                </a:lnTo>
                <a:lnTo>
                  <a:pt x="2229167" y="1014704"/>
                </a:lnTo>
                <a:lnTo>
                  <a:pt x="2279967" y="1009789"/>
                </a:lnTo>
                <a:lnTo>
                  <a:pt x="2330691" y="1004227"/>
                </a:lnTo>
                <a:lnTo>
                  <a:pt x="2381339" y="998029"/>
                </a:lnTo>
                <a:lnTo>
                  <a:pt x="2431910" y="991184"/>
                </a:lnTo>
                <a:lnTo>
                  <a:pt x="2482405" y="983716"/>
                </a:lnTo>
                <a:lnTo>
                  <a:pt x="2532799" y="975601"/>
                </a:lnTo>
                <a:lnTo>
                  <a:pt x="2583103" y="966851"/>
                </a:lnTo>
                <a:close/>
              </a:path>
              <a:path w="6811009" h="1428114">
                <a:moveTo>
                  <a:pt x="2784271" y="511175"/>
                </a:moveTo>
                <a:lnTo>
                  <a:pt x="2766745" y="470662"/>
                </a:lnTo>
                <a:lnTo>
                  <a:pt x="2493695" y="214503"/>
                </a:lnTo>
                <a:lnTo>
                  <a:pt x="2455849" y="199644"/>
                </a:lnTo>
                <a:lnTo>
                  <a:pt x="2435822" y="203365"/>
                </a:lnTo>
                <a:lnTo>
                  <a:pt x="2144953" y="470662"/>
                </a:lnTo>
                <a:lnTo>
                  <a:pt x="2127427" y="511175"/>
                </a:lnTo>
                <a:lnTo>
                  <a:pt x="2127427" y="531241"/>
                </a:lnTo>
                <a:lnTo>
                  <a:pt x="2182571" y="540042"/>
                </a:lnTo>
                <a:lnTo>
                  <a:pt x="2236660" y="549643"/>
                </a:lnTo>
                <a:lnTo>
                  <a:pt x="2289645" y="560031"/>
                </a:lnTo>
                <a:lnTo>
                  <a:pt x="2341473" y="571182"/>
                </a:lnTo>
                <a:lnTo>
                  <a:pt x="2392083" y="583069"/>
                </a:lnTo>
                <a:lnTo>
                  <a:pt x="2441435" y="595668"/>
                </a:lnTo>
                <a:lnTo>
                  <a:pt x="2489466" y="608952"/>
                </a:lnTo>
                <a:lnTo>
                  <a:pt x="2536126" y="622909"/>
                </a:lnTo>
                <a:lnTo>
                  <a:pt x="2581351" y="637514"/>
                </a:lnTo>
                <a:lnTo>
                  <a:pt x="2625115" y="652729"/>
                </a:lnTo>
                <a:lnTo>
                  <a:pt x="2667330" y="668553"/>
                </a:lnTo>
                <a:lnTo>
                  <a:pt x="2707970" y="684936"/>
                </a:lnTo>
                <a:lnTo>
                  <a:pt x="2746959" y="701878"/>
                </a:lnTo>
                <a:lnTo>
                  <a:pt x="2784271" y="719328"/>
                </a:lnTo>
                <a:lnTo>
                  <a:pt x="2784271" y="511175"/>
                </a:lnTo>
                <a:close/>
              </a:path>
              <a:path w="6811009" h="1428114">
                <a:moveTo>
                  <a:pt x="2785795" y="775081"/>
                </a:moveTo>
                <a:lnTo>
                  <a:pt x="2750337" y="757618"/>
                </a:lnTo>
                <a:lnTo>
                  <a:pt x="2712948" y="740549"/>
                </a:lnTo>
                <a:lnTo>
                  <a:pt x="2673680" y="723925"/>
                </a:lnTo>
                <a:lnTo>
                  <a:pt x="2632557" y="707783"/>
                </a:lnTo>
                <a:lnTo>
                  <a:pt x="2589606" y="692150"/>
                </a:lnTo>
                <a:lnTo>
                  <a:pt x="2544889" y="677075"/>
                </a:lnTo>
                <a:lnTo>
                  <a:pt x="2498420" y="662584"/>
                </a:lnTo>
                <a:lnTo>
                  <a:pt x="2450249" y="648716"/>
                </a:lnTo>
                <a:lnTo>
                  <a:pt x="2400401" y="635508"/>
                </a:lnTo>
                <a:lnTo>
                  <a:pt x="2348928" y="622998"/>
                </a:lnTo>
                <a:lnTo>
                  <a:pt x="2295855" y="611225"/>
                </a:lnTo>
                <a:lnTo>
                  <a:pt x="2241219" y="600214"/>
                </a:lnTo>
                <a:lnTo>
                  <a:pt x="2185060" y="590003"/>
                </a:lnTo>
                <a:lnTo>
                  <a:pt x="2127427" y="580644"/>
                </a:lnTo>
                <a:lnTo>
                  <a:pt x="2127427" y="739648"/>
                </a:lnTo>
                <a:lnTo>
                  <a:pt x="2188248" y="753592"/>
                </a:lnTo>
                <a:lnTo>
                  <a:pt x="2246896" y="768807"/>
                </a:lnTo>
                <a:lnTo>
                  <a:pt x="2303208" y="785266"/>
                </a:lnTo>
                <a:lnTo>
                  <a:pt x="2356993" y="802906"/>
                </a:lnTo>
                <a:lnTo>
                  <a:pt x="2408097" y="821639"/>
                </a:lnTo>
                <a:lnTo>
                  <a:pt x="2456345" y="841438"/>
                </a:lnTo>
                <a:lnTo>
                  <a:pt x="2501569" y="862215"/>
                </a:lnTo>
                <a:lnTo>
                  <a:pt x="2543606" y="883932"/>
                </a:lnTo>
                <a:lnTo>
                  <a:pt x="2582291" y="906513"/>
                </a:lnTo>
                <a:lnTo>
                  <a:pt x="2617432" y="929894"/>
                </a:lnTo>
                <a:lnTo>
                  <a:pt x="2648877" y="954024"/>
                </a:lnTo>
                <a:lnTo>
                  <a:pt x="2696895" y="942975"/>
                </a:lnTo>
                <a:lnTo>
                  <a:pt x="2732468" y="927735"/>
                </a:lnTo>
                <a:lnTo>
                  <a:pt x="2760370" y="902322"/>
                </a:lnTo>
                <a:lnTo>
                  <a:pt x="2778633" y="869276"/>
                </a:lnTo>
                <a:lnTo>
                  <a:pt x="2785287" y="831088"/>
                </a:lnTo>
                <a:lnTo>
                  <a:pt x="2785287" y="775081"/>
                </a:lnTo>
                <a:lnTo>
                  <a:pt x="2785795" y="775081"/>
                </a:lnTo>
                <a:close/>
              </a:path>
              <a:path w="6811009" h="1428114">
                <a:moveTo>
                  <a:pt x="3113341" y="983449"/>
                </a:moveTo>
                <a:lnTo>
                  <a:pt x="3106064" y="945819"/>
                </a:lnTo>
                <a:lnTo>
                  <a:pt x="3088500" y="910501"/>
                </a:lnTo>
                <a:lnTo>
                  <a:pt x="3062452" y="877722"/>
                </a:lnTo>
                <a:lnTo>
                  <a:pt x="3029737" y="847648"/>
                </a:lnTo>
                <a:lnTo>
                  <a:pt x="2992132" y="820496"/>
                </a:lnTo>
                <a:lnTo>
                  <a:pt x="2951442" y="796455"/>
                </a:lnTo>
                <a:lnTo>
                  <a:pt x="2909493" y="775716"/>
                </a:lnTo>
                <a:lnTo>
                  <a:pt x="2909493" y="831596"/>
                </a:lnTo>
                <a:lnTo>
                  <a:pt x="2937649" y="861085"/>
                </a:lnTo>
                <a:lnTo>
                  <a:pt x="2958007" y="892581"/>
                </a:lnTo>
                <a:lnTo>
                  <a:pt x="2967761" y="925601"/>
                </a:lnTo>
                <a:lnTo>
                  <a:pt x="2964091" y="959637"/>
                </a:lnTo>
                <a:lnTo>
                  <a:pt x="2944164" y="994206"/>
                </a:lnTo>
                <a:lnTo>
                  <a:pt x="2905175" y="1028827"/>
                </a:lnTo>
                <a:lnTo>
                  <a:pt x="2872016" y="1049718"/>
                </a:lnTo>
                <a:lnTo>
                  <a:pt x="2830792" y="1071029"/>
                </a:lnTo>
                <a:lnTo>
                  <a:pt x="2780830" y="1092454"/>
                </a:lnTo>
                <a:lnTo>
                  <a:pt x="2721432" y="1113624"/>
                </a:lnTo>
                <a:lnTo>
                  <a:pt x="2651937" y="1134224"/>
                </a:lnTo>
                <a:lnTo>
                  <a:pt x="2613190" y="1144193"/>
                </a:lnTo>
                <a:lnTo>
                  <a:pt x="2571661" y="1153896"/>
                </a:lnTo>
                <a:lnTo>
                  <a:pt x="2527262" y="1163281"/>
                </a:lnTo>
                <a:lnTo>
                  <a:pt x="2479916" y="1172298"/>
                </a:lnTo>
                <a:lnTo>
                  <a:pt x="2429522" y="1180922"/>
                </a:lnTo>
                <a:lnTo>
                  <a:pt x="2376017" y="1189101"/>
                </a:lnTo>
                <a:lnTo>
                  <a:pt x="2319299" y="1196784"/>
                </a:lnTo>
                <a:lnTo>
                  <a:pt x="2259292" y="1203947"/>
                </a:lnTo>
                <a:lnTo>
                  <a:pt x="2195906" y="1210525"/>
                </a:lnTo>
                <a:lnTo>
                  <a:pt x="2129066" y="1216494"/>
                </a:lnTo>
                <a:lnTo>
                  <a:pt x="2058670" y="1221816"/>
                </a:lnTo>
                <a:lnTo>
                  <a:pt x="1984641" y="1226426"/>
                </a:lnTo>
                <a:lnTo>
                  <a:pt x="1906905" y="1230299"/>
                </a:lnTo>
                <a:lnTo>
                  <a:pt x="1825358" y="1233385"/>
                </a:lnTo>
                <a:lnTo>
                  <a:pt x="1739925" y="1235633"/>
                </a:lnTo>
                <a:lnTo>
                  <a:pt x="1650530" y="1237018"/>
                </a:lnTo>
                <a:lnTo>
                  <a:pt x="1557070" y="1237488"/>
                </a:lnTo>
                <a:lnTo>
                  <a:pt x="1463598" y="1237030"/>
                </a:lnTo>
                <a:lnTo>
                  <a:pt x="1374203" y="1235646"/>
                </a:lnTo>
                <a:lnTo>
                  <a:pt x="1288770" y="1233398"/>
                </a:lnTo>
                <a:lnTo>
                  <a:pt x="1207236" y="1230337"/>
                </a:lnTo>
                <a:lnTo>
                  <a:pt x="1129499" y="1226477"/>
                </a:lnTo>
                <a:lnTo>
                  <a:pt x="1055484" y="1221892"/>
                </a:lnTo>
                <a:lnTo>
                  <a:pt x="985100" y="1216596"/>
                </a:lnTo>
                <a:lnTo>
                  <a:pt x="918260" y="1210652"/>
                </a:lnTo>
                <a:lnTo>
                  <a:pt x="854887" y="1204087"/>
                </a:lnTo>
                <a:lnTo>
                  <a:pt x="794880" y="1196949"/>
                </a:lnTo>
                <a:lnTo>
                  <a:pt x="738174" y="1189278"/>
                </a:lnTo>
                <a:lnTo>
                  <a:pt x="684682" y="1181125"/>
                </a:lnTo>
                <a:lnTo>
                  <a:pt x="634301" y="1172527"/>
                </a:lnTo>
                <a:lnTo>
                  <a:pt x="586955" y="1163523"/>
                </a:lnTo>
                <a:lnTo>
                  <a:pt x="542569" y="1154150"/>
                </a:lnTo>
                <a:lnTo>
                  <a:pt x="501053" y="1144473"/>
                </a:lnTo>
                <a:lnTo>
                  <a:pt x="462305" y="1134503"/>
                </a:lnTo>
                <a:lnTo>
                  <a:pt x="392823" y="1113904"/>
                </a:lnTo>
                <a:lnTo>
                  <a:pt x="333438" y="1092708"/>
                </a:lnTo>
                <a:lnTo>
                  <a:pt x="283489" y="1071232"/>
                </a:lnTo>
                <a:lnTo>
                  <a:pt x="242265" y="1049832"/>
                </a:lnTo>
                <a:lnTo>
                  <a:pt x="209105" y="1028827"/>
                </a:lnTo>
                <a:lnTo>
                  <a:pt x="170205" y="994156"/>
                </a:lnTo>
                <a:lnTo>
                  <a:pt x="150291" y="959472"/>
                </a:lnTo>
                <a:lnTo>
                  <a:pt x="146596" y="925309"/>
                </a:lnTo>
                <a:lnTo>
                  <a:pt x="156298" y="892251"/>
                </a:lnTo>
                <a:lnTo>
                  <a:pt x="176644" y="860831"/>
                </a:lnTo>
                <a:lnTo>
                  <a:pt x="204825" y="831596"/>
                </a:lnTo>
                <a:lnTo>
                  <a:pt x="204825" y="775716"/>
                </a:lnTo>
                <a:lnTo>
                  <a:pt x="162560" y="796455"/>
                </a:lnTo>
                <a:lnTo>
                  <a:pt x="121627" y="820496"/>
                </a:lnTo>
                <a:lnTo>
                  <a:pt x="83807" y="847648"/>
                </a:lnTo>
                <a:lnTo>
                  <a:pt x="50927" y="877722"/>
                </a:lnTo>
                <a:lnTo>
                  <a:pt x="24790" y="910501"/>
                </a:lnTo>
                <a:lnTo>
                  <a:pt x="7213" y="945819"/>
                </a:lnTo>
                <a:lnTo>
                  <a:pt x="0" y="983449"/>
                </a:lnTo>
                <a:lnTo>
                  <a:pt x="4965" y="1023213"/>
                </a:lnTo>
                <a:lnTo>
                  <a:pt x="23926" y="1064895"/>
                </a:lnTo>
                <a:lnTo>
                  <a:pt x="51968" y="1102004"/>
                </a:lnTo>
                <a:lnTo>
                  <a:pt x="89395" y="1137831"/>
                </a:lnTo>
                <a:lnTo>
                  <a:pt x="135991" y="1172273"/>
                </a:lnTo>
                <a:lnTo>
                  <a:pt x="191566" y="1205153"/>
                </a:lnTo>
                <a:lnTo>
                  <a:pt x="255892" y="1236345"/>
                </a:lnTo>
                <a:lnTo>
                  <a:pt x="291261" y="1251267"/>
                </a:lnTo>
                <a:lnTo>
                  <a:pt x="328752" y="1265707"/>
                </a:lnTo>
                <a:lnTo>
                  <a:pt x="368325" y="1279664"/>
                </a:lnTo>
                <a:lnTo>
                  <a:pt x="409956" y="1293101"/>
                </a:lnTo>
                <a:lnTo>
                  <a:pt x="453605" y="1306017"/>
                </a:lnTo>
                <a:lnTo>
                  <a:pt x="499275" y="1318387"/>
                </a:lnTo>
                <a:lnTo>
                  <a:pt x="546912" y="1330198"/>
                </a:lnTo>
                <a:lnTo>
                  <a:pt x="596506" y="1341412"/>
                </a:lnTo>
                <a:lnTo>
                  <a:pt x="648030" y="1352042"/>
                </a:lnTo>
                <a:lnTo>
                  <a:pt x="701446" y="1362049"/>
                </a:lnTo>
                <a:lnTo>
                  <a:pt x="756729" y="1371422"/>
                </a:lnTo>
                <a:lnTo>
                  <a:pt x="813866" y="1380147"/>
                </a:lnTo>
                <a:lnTo>
                  <a:pt x="872820" y="1388198"/>
                </a:lnTo>
                <a:lnTo>
                  <a:pt x="933564" y="1395564"/>
                </a:lnTo>
                <a:lnTo>
                  <a:pt x="996086" y="1402219"/>
                </a:lnTo>
                <a:lnTo>
                  <a:pt x="1060348" y="1408150"/>
                </a:lnTo>
                <a:lnTo>
                  <a:pt x="1126312" y="1413357"/>
                </a:lnTo>
                <a:lnTo>
                  <a:pt x="1193977" y="1417789"/>
                </a:lnTo>
                <a:lnTo>
                  <a:pt x="1263294" y="1421460"/>
                </a:lnTo>
                <a:lnTo>
                  <a:pt x="1334262" y="1424317"/>
                </a:lnTo>
                <a:lnTo>
                  <a:pt x="1406829" y="1426387"/>
                </a:lnTo>
                <a:lnTo>
                  <a:pt x="1480972" y="1427607"/>
                </a:lnTo>
                <a:lnTo>
                  <a:pt x="1556689" y="1427988"/>
                </a:lnTo>
                <a:lnTo>
                  <a:pt x="1632394" y="1427530"/>
                </a:lnTo>
                <a:lnTo>
                  <a:pt x="1706537" y="1426222"/>
                </a:lnTo>
                <a:lnTo>
                  <a:pt x="1779104" y="1424089"/>
                </a:lnTo>
                <a:lnTo>
                  <a:pt x="1850072" y="1421168"/>
                </a:lnTo>
                <a:lnTo>
                  <a:pt x="1919389" y="1417459"/>
                </a:lnTo>
                <a:lnTo>
                  <a:pt x="1987054" y="1412976"/>
                </a:lnTo>
                <a:lnTo>
                  <a:pt x="2053031" y="1407756"/>
                </a:lnTo>
                <a:lnTo>
                  <a:pt x="2117280" y="1401800"/>
                </a:lnTo>
                <a:lnTo>
                  <a:pt x="2179802" y="1395120"/>
                </a:lnTo>
                <a:lnTo>
                  <a:pt x="2240546" y="1387741"/>
                </a:lnTo>
                <a:lnTo>
                  <a:pt x="2299512" y="1379689"/>
                </a:lnTo>
                <a:lnTo>
                  <a:pt x="2356637" y="1370977"/>
                </a:lnTo>
                <a:lnTo>
                  <a:pt x="2411933" y="1361605"/>
                </a:lnTo>
                <a:lnTo>
                  <a:pt x="2465349" y="1351610"/>
                </a:lnTo>
                <a:lnTo>
                  <a:pt x="2516873" y="1341005"/>
                </a:lnTo>
                <a:lnTo>
                  <a:pt x="2566466" y="1329804"/>
                </a:lnTo>
                <a:lnTo>
                  <a:pt x="2614104" y="1318018"/>
                </a:lnTo>
                <a:lnTo>
                  <a:pt x="2659761" y="1305674"/>
                </a:lnTo>
                <a:lnTo>
                  <a:pt x="2703423" y="1292796"/>
                </a:lnTo>
                <a:lnTo>
                  <a:pt x="2745054" y="1279372"/>
                </a:lnTo>
                <a:lnTo>
                  <a:pt x="2784627" y="1265453"/>
                </a:lnTo>
                <a:lnTo>
                  <a:pt x="2822105" y="1251038"/>
                </a:lnTo>
                <a:lnTo>
                  <a:pt x="2857487" y="1236154"/>
                </a:lnTo>
                <a:lnTo>
                  <a:pt x="2921812" y="1205014"/>
                </a:lnTo>
                <a:lnTo>
                  <a:pt x="2977375" y="1172184"/>
                </a:lnTo>
                <a:lnTo>
                  <a:pt x="3023984" y="1137793"/>
                </a:lnTo>
                <a:lnTo>
                  <a:pt x="3061411" y="1101991"/>
                </a:lnTo>
                <a:lnTo>
                  <a:pt x="3089452" y="1064895"/>
                </a:lnTo>
                <a:lnTo>
                  <a:pt x="3089833" y="1064895"/>
                </a:lnTo>
                <a:lnTo>
                  <a:pt x="3108528" y="1023213"/>
                </a:lnTo>
                <a:lnTo>
                  <a:pt x="3113341" y="983449"/>
                </a:lnTo>
                <a:close/>
              </a:path>
              <a:path w="6811009" h="1428114">
                <a:moveTo>
                  <a:pt x="3828211" y="521589"/>
                </a:moveTo>
                <a:lnTo>
                  <a:pt x="3799840" y="515188"/>
                </a:lnTo>
                <a:lnTo>
                  <a:pt x="3771163" y="510451"/>
                </a:lnTo>
                <a:lnTo>
                  <a:pt x="3742283" y="507377"/>
                </a:lnTo>
                <a:lnTo>
                  <a:pt x="3713276" y="505968"/>
                </a:lnTo>
                <a:lnTo>
                  <a:pt x="3673602" y="508762"/>
                </a:lnTo>
                <a:lnTo>
                  <a:pt x="3614597" y="531152"/>
                </a:lnTo>
                <a:lnTo>
                  <a:pt x="3581196" y="577507"/>
                </a:lnTo>
                <a:lnTo>
                  <a:pt x="3565055" y="656805"/>
                </a:lnTo>
                <a:lnTo>
                  <a:pt x="3563035" y="709422"/>
                </a:lnTo>
                <a:lnTo>
                  <a:pt x="3563213" y="732066"/>
                </a:lnTo>
                <a:lnTo>
                  <a:pt x="3566401" y="777113"/>
                </a:lnTo>
                <a:lnTo>
                  <a:pt x="3572916" y="815860"/>
                </a:lnTo>
                <a:lnTo>
                  <a:pt x="3592626" y="861949"/>
                </a:lnTo>
                <a:lnTo>
                  <a:pt x="3624338" y="893686"/>
                </a:lnTo>
                <a:lnTo>
                  <a:pt x="3676523" y="910463"/>
                </a:lnTo>
                <a:lnTo>
                  <a:pt x="3716451" y="912749"/>
                </a:lnTo>
                <a:lnTo>
                  <a:pt x="3744226" y="911580"/>
                </a:lnTo>
                <a:lnTo>
                  <a:pt x="3799408" y="905002"/>
                </a:lnTo>
                <a:lnTo>
                  <a:pt x="3825925" y="834136"/>
                </a:lnTo>
                <a:lnTo>
                  <a:pt x="3800703" y="837590"/>
                </a:lnTo>
                <a:lnTo>
                  <a:pt x="3775392" y="840130"/>
                </a:lnTo>
                <a:lnTo>
                  <a:pt x="3750005" y="841730"/>
                </a:lnTo>
                <a:lnTo>
                  <a:pt x="3724579" y="842391"/>
                </a:lnTo>
                <a:lnTo>
                  <a:pt x="3702647" y="840714"/>
                </a:lnTo>
                <a:lnTo>
                  <a:pt x="3660952" y="815848"/>
                </a:lnTo>
                <a:lnTo>
                  <a:pt x="3649103" y="779195"/>
                </a:lnTo>
                <a:lnTo>
                  <a:pt x="3645077" y="721487"/>
                </a:lnTo>
                <a:lnTo>
                  <a:pt x="3644925" y="697217"/>
                </a:lnTo>
                <a:lnTo>
                  <a:pt x="3646195" y="672998"/>
                </a:lnTo>
                <a:lnTo>
                  <a:pt x="3652951" y="624967"/>
                </a:lnTo>
                <a:lnTo>
                  <a:pt x="3676954" y="586613"/>
                </a:lnTo>
                <a:lnTo>
                  <a:pt x="3717023" y="576326"/>
                </a:lnTo>
                <a:lnTo>
                  <a:pt x="3730929" y="576453"/>
                </a:lnTo>
                <a:lnTo>
                  <a:pt x="3754805" y="577342"/>
                </a:lnTo>
                <a:lnTo>
                  <a:pt x="3778618" y="579056"/>
                </a:lnTo>
                <a:lnTo>
                  <a:pt x="3802329" y="581634"/>
                </a:lnTo>
                <a:lnTo>
                  <a:pt x="3825925" y="585089"/>
                </a:lnTo>
                <a:lnTo>
                  <a:pt x="3828211" y="521589"/>
                </a:lnTo>
                <a:close/>
              </a:path>
              <a:path w="6811009" h="1428114">
                <a:moveTo>
                  <a:pt x="3862882" y="1142365"/>
                </a:moveTo>
                <a:lnTo>
                  <a:pt x="3857294" y="1093203"/>
                </a:lnTo>
                <a:lnTo>
                  <a:pt x="3840556" y="1054976"/>
                </a:lnTo>
                <a:lnTo>
                  <a:pt x="3812654" y="1027684"/>
                </a:lnTo>
                <a:lnTo>
                  <a:pt x="3782225" y="1014933"/>
                </a:lnTo>
                <a:lnTo>
                  <a:pt x="3782225" y="1127658"/>
                </a:lnTo>
                <a:lnTo>
                  <a:pt x="3782149" y="1142365"/>
                </a:lnTo>
                <a:lnTo>
                  <a:pt x="3778440" y="1174203"/>
                </a:lnTo>
                <a:lnTo>
                  <a:pt x="3767264" y="1197508"/>
                </a:lnTo>
                <a:lnTo>
                  <a:pt x="3748671" y="1211491"/>
                </a:lnTo>
                <a:lnTo>
                  <a:pt x="3722674" y="1216152"/>
                </a:lnTo>
                <a:lnTo>
                  <a:pt x="3658539" y="1216152"/>
                </a:lnTo>
                <a:lnTo>
                  <a:pt x="3658539" y="1073277"/>
                </a:lnTo>
                <a:lnTo>
                  <a:pt x="3722674" y="1073277"/>
                </a:lnTo>
                <a:lnTo>
                  <a:pt x="3767759" y="1089152"/>
                </a:lnTo>
                <a:lnTo>
                  <a:pt x="3782225" y="1127658"/>
                </a:lnTo>
                <a:lnTo>
                  <a:pt x="3782225" y="1014933"/>
                </a:lnTo>
                <a:lnTo>
                  <a:pt x="3773563" y="1011301"/>
                </a:lnTo>
                <a:lnTo>
                  <a:pt x="3723309" y="1005840"/>
                </a:lnTo>
                <a:lnTo>
                  <a:pt x="3578275" y="1005840"/>
                </a:lnTo>
                <a:lnTo>
                  <a:pt x="3578275" y="1399032"/>
                </a:lnTo>
                <a:lnTo>
                  <a:pt x="3658539" y="1399032"/>
                </a:lnTo>
                <a:lnTo>
                  <a:pt x="3658539" y="1284351"/>
                </a:lnTo>
                <a:lnTo>
                  <a:pt x="3723309" y="1284351"/>
                </a:lnTo>
                <a:lnTo>
                  <a:pt x="3779139" y="1277010"/>
                </a:lnTo>
                <a:lnTo>
                  <a:pt x="3827449" y="1248029"/>
                </a:lnTo>
                <a:lnTo>
                  <a:pt x="3847884" y="1216152"/>
                </a:lnTo>
                <a:lnTo>
                  <a:pt x="3855682" y="1198727"/>
                </a:lnTo>
                <a:lnTo>
                  <a:pt x="3862032" y="1171028"/>
                </a:lnTo>
                <a:lnTo>
                  <a:pt x="3862882" y="1142365"/>
                </a:lnTo>
                <a:close/>
              </a:path>
              <a:path w="6811009" h="1428114">
                <a:moveTo>
                  <a:pt x="3863009" y="154940"/>
                </a:moveTo>
                <a:lnTo>
                  <a:pt x="3857409" y="105714"/>
                </a:lnTo>
                <a:lnTo>
                  <a:pt x="3848595" y="85598"/>
                </a:lnTo>
                <a:lnTo>
                  <a:pt x="3840645" y="67449"/>
                </a:lnTo>
                <a:lnTo>
                  <a:pt x="3812692" y="40132"/>
                </a:lnTo>
                <a:lnTo>
                  <a:pt x="3782276" y="27393"/>
                </a:lnTo>
                <a:lnTo>
                  <a:pt x="3782276" y="139979"/>
                </a:lnTo>
                <a:lnTo>
                  <a:pt x="3782237" y="153924"/>
                </a:lnTo>
                <a:lnTo>
                  <a:pt x="3778440" y="186601"/>
                </a:lnTo>
                <a:lnTo>
                  <a:pt x="3767277" y="209931"/>
                </a:lnTo>
                <a:lnTo>
                  <a:pt x="3748722" y="223939"/>
                </a:lnTo>
                <a:lnTo>
                  <a:pt x="3722801" y="228600"/>
                </a:lnTo>
                <a:lnTo>
                  <a:pt x="3658666" y="228600"/>
                </a:lnTo>
                <a:lnTo>
                  <a:pt x="3658666" y="85598"/>
                </a:lnTo>
                <a:lnTo>
                  <a:pt x="3722801" y="85598"/>
                </a:lnTo>
                <a:lnTo>
                  <a:pt x="3767759" y="101473"/>
                </a:lnTo>
                <a:lnTo>
                  <a:pt x="3782276" y="139979"/>
                </a:lnTo>
                <a:lnTo>
                  <a:pt x="3782276" y="27393"/>
                </a:lnTo>
                <a:lnTo>
                  <a:pt x="3773576" y="23749"/>
                </a:lnTo>
                <a:lnTo>
                  <a:pt x="3723309" y="18288"/>
                </a:lnTo>
                <a:lnTo>
                  <a:pt x="3578275" y="18288"/>
                </a:lnTo>
                <a:lnTo>
                  <a:pt x="3578275" y="411480"/>
                </a:lnTo>
                <a:lnTo>
                  <a:pt x="3658666" y="411480"/>
                </a:lnTo>
                <a:lnTo>
                  <a:pt x="3658666" y="296926"/>
                </a:lnTo>
                <a:lnTo>
                  <a:pt x="3723309" y="296926"/>
                </a:lnTo>
                <a:lnTo>
                  <a:pt x="3778707" y="289560"/>
                </a:lnTo>
                <a:lnTo>
                  <a:pt x="3826687" y="260858"/>
                </a:lnTo>
                <a:lnTo>
                  <a:pt x="3847579" y="228600"/>
                </a:lnTo>
                <a:lnTo>
                  <a:pt x="3861955" y="183743"/>
                </a:lnTo>
                <a:lnTo>
                  <a:pt x="3863009" y="154940"/>
                </a:lnTo>
                <a:close/>
              </a:path>
              <a:path w="6811009" h="1428114">
                <a:moveTo>
                  <a:pt x="3988231" y="1110615"/>
                </a:moveTo>
                <a:lnTo>
                  <a:pt x="3910507" y="1110615"/>
                </a:lnTo>
                <a:lnTo>
                  <a:pt x="3910507" y="1399032"/>
                </a:lnTo>
                <a:lnTo>
                  <a:pt x="3988231" y="1399032"/>
                </a:lnTo>
                <a:lnTo>
                  <a:pt x="3988231" y="1110615"/>
                </a:lnTo>
                <a:close/>
              </a:path>
              <a:path w="6811009" h="1428114">
                <a:moveTo>
                  <a:pt x="3988231" y="995172"/>
                </a:moveTo>
                <a:lnTo>
                  <a:pt x="3910507" y="995172"/>
                </a:lnTo>
                <a:lnTo>
                  <a:pt x="3910507" y="1073658"/>
                </a:lnTo>
                <a:lnTo>
                  <a:pt x="3988231" y="1073658"/>
                </a:lnTo>
                <a:lnTo>
                  <a:pt x="3988231" y="995172"/>
                </a:lnTo>
                <a:close/>
              </a:path>
              <a:path w="6811009" h="1428114">
                <a:moveTo>
                  <a:pt x="3988231" y="121793"/>
                </a:moveTo>
                <a:lnTo>
                  <a:pt x="3910507" y="121793"/>
                </a:lnTo>
                <a:lnTo>
                  <a:pt x="3910507" y="411480"/>
                </a:lnTo>
                <a:lnTo>
                  <a:pt x="3988231" y="411480"/>
                </a:lnTo>
                <a:lnTo>
                  <a:pt x="3988231" y="121793"/>
                </a:lnTo>
                <a:close/>
              </a:path>
              <a:path w="6811009" h="1428114">
                <a:moveTo>
                  <a:pt x="3988231" y="6096"/>
                </a:moveTo>
                <a:lnTo>
                  <a:pt x="3910507" y="6096"/>
                </a:lnTo>
                <a:lnTo>
                  <a:pt x="3910507" y="84836"/>
                </a:lnTo>
                <a:lnTo>
                  <a:pt x="3988231" y="84836"/>
                </a:lnTo>
                <a:lnTo>
                  <a:pt x="3988231" y="6096"/>
                </a:lnTo>
                <a:close/>
              </a:path>
              <a:path w="6811009" h="1428114">
                <a:moveTo>
                  <a:pt x="4131106" y="760857"/>
                </a:moveTo>
                <a:lnTo>
                  <a:pt x="4130535" y="731291"/>
                </a:lnTo>
                <a:lnTo>
                  <a:pt x="4125112" y="702411"/>
                </a:lnTo>
                <a:lnTo>
                  <a:pt x="4115384" y="675855"/>
                </a:lnTo>
                <a:lnTo>
                  <a:pt x="4115003" y="674814"/>
                </a:lnTo>
                <a:lnTo>
                  <a:pt x="4100372" y="649097"/>
                </a:lnTo>
                <a:lnTo>
                  <a:pt x="4082516" y="631837"/>
                </a:lnTo>
                <a:lnTo>
                  <a:pt x="4059491" y="619493"/>
                </a:lnTo>
                <a:lnTo>
                  <a:pt x="4052570" y="617677"/>
                </a:lnTo>
                <a:lnTo>
                  <a:pt x="4052570" y="743826"/>
                </a:lnTo>
                <a:lnTo>
                  <a:pt x="4052519" y="777303"/>
                </a:lnTo>
                <a:lnTo>
                  <a:pt x="4040555" y="825881"/>
                </a:lnTo>
                <a:lnTo>
                  <a:pt x="3991724" y="846175"/>
                </a:lnTo>
                <a:lnTo>
                  <a:pt x="3972026" y="839812"/>
                </a:lnTo>
                <a:lnTo>
                  <a:pt x="3955719" y="825881"/>
                </a:lnTo>
                <a:lnTo>
                  <a:pt x="3949662" y="810145"/>
                </a:lnTo>
                <a:lnTo>
                  <a:pt x="3945648" y="793902"/>
                </a:lnTo>
                <a:lnTo>
                  <a:pt x="3943680" y="777303"/>
                </a:lnTo>
                <a:lnTo>
                  <a:pt x="3943680" y="743826"/>
                </a:lnTo>
                <a:lnTo>
                  <a:pt x="3955719" y="695706"/>
                </a:lnTo>
                <a:lnTo>
                  <a:pt x="4003497" y="675855"/>
                </a:lnTo>
                <a:lnTo>
                  <a:pt x="4023677" y="681901"/>
                </a:lnTo>
                <a:lnTo>
                  <a:pt x="4040555" y="695706"/>
                </a:lnTo>
                <a:lnTo>
                  <a:pt x="4046537" y="711225"/>
                </a:lnTo>
                <a:lnTo>
                  <a:pt x="4050563" y="727329"/>
                </a:lnTo>
                <a:lnTo>
                  <a:pt x="4052570" y="743826"/>
                </a:lnTo>
                <a:lnTo>
                  <a:pt x="4052570" y="617677"/>
                </a:lnTo>
                <a:lnTo>
                  <a:pt x="4031335" y="612076"/>
                </a:lnTo>
                <a:lnTo>
                  <a:pt x="3998137" y="609600"/>
                </a:lnTo>
                <a:lnTo>
                  <a:pt x="3964813" y="612076"/>
                </a:lnTo>
                <a:lnTo>
                  <a:pt x="3913606" y="631837"/>
                </a:lnTo>
                <a:lnTo>
                  <a:pt x="3881145" y="674865"/>
                </a:lnTo>
                <a:lnTo>
                  <a:pt x="3865727" y="731304"/>
                </a:lnTo>
                <a:lnTo>
                  <a:pt x="3865168" y="760857"/>
                </a:lnTo>
                <a:lnTo>
                  <a:pt x="3870477" y="815594"/>
                </a:lnTo>
                <a:lnTo>
                  <a:pt x="3886441" y="858151"/>
                </a:lnTo>
                <a:lnTo>
                  <a:pt x="3913035" y="888555"/>
                </a:lnTo>
                <a:lnTo>
                  <a:pt x="3950258" y="906805"/>
                </a:lnTo>
                <a:lnTo>
                  <a:pt x="3998137" y="912876"/>
                </a:lnTo>
                <a:lnTo>
                  <a:pt x="4046004" y="906805"/>
                </a:lnTo>
                <a:lnTo>
                  <a:pt x="4083227" y="888555"/>
                </a:lnTo>
                <a:lnTo>
                  <a:pt x="4109821" y="858151"/>
                </a:lnTo>
                <a:lnTo>
                  <a:pt x="4114317" y="846175"/>
                </a:lnTo>
                <a:lnTo>
                  <a:pt x="4125785" y="815594"/>
                </a:lnTo>
                <a:lnTo>
                  <a:pt x="4131106" y="760857"/>
                </a:lnTo>
                <a:close/>
              </a:path>
              <a:path w="6811009" h="1428114">
                <a:moveTo>
                  <a:pt x="4140631" y="1303020"/>
                </a:moveTo>
                <a:lnTo>
                  <a:pt x="4056811" y="1303020"/>
                </a:lnTo>
                <a:lnTo>
                  <a:pt x="4056811" y="1399032"/>
                </a:lnTo>
                <a:lnTo>
                  <a:pt x="4140631" y="1398905"/>
                </a:lnTo>
                <a:lnTo>
                  <a:pt x="4140631" y="1303020"/>
                </a:lnTo>
                <a:close/>
              </a:path>
              <a:path w="6811009" h="1428114">
                <a:moveTo>
                  <a:pt x="4268648" y="499872"/>
                </a:moveTo>
                <a:lnTo>
                  <a:pt x="4190923" y="499872"/>
                </a:lnTo>
                <a:lnTo>
                  <a:pt x="4190923" y="905256"/>
                </a:lnTo>
                <a:lnTo>
                  <a:pt x="4268648" y="905256"/>
                </a:lnTo>
                <a:lnTo>
                  <a:pt x="4268648" y="499872"/>
                </a:lnTo>
                <a:close/>
              </a:path>
              <a:path w="6811009" h="1428114">
                <a:moveTo>
                  <a:pt x="4300652" y="358902"/>
                </a:moveTo>
                <a:lnTo>
                  <a:pt x="4281602" y="283972"/>
                </a:lnTo>
                <a:lnTo>
                  <a:pt x="4281551" y="191350"/>
                </a:lnTo>
                <a:lnTo>
                  <a:pt x="4278973" y="179324"/>
                </a:lnTo>
                <a:lnTo>
                  <a:pt x="4256964" y="136398"/>
                </a:lnTo>
                <a:lnTo>
                  <a:pt x="4218775" y="117271"/>
                </a:lnTo>
                <a:lnTo>
                  <a:pt x="4176318" y="113284"/>
                </a:lnTo>
                <a:lnTo>
                  <a:pt x="4146473" y="114554"/>
                </a:lnTo>
                <a:lnTo>
                  <a:pt x="4116806" y="117767"/>
                </a:lnTo>
                <a:lnTo>
                  <a:pt x="4087444" y="122936"/>
                </a:lnTo>
                <a:lnTo>
                  <a:pt x="4058462" y="130048"/>
                </a:lnTo>
                <a:lnTo>
                  <a:pt x="4060621" y="183896"/>
                </a:lnTo>
                <a:lnTo>
                  <a:pt x="4169714" y="179324"/>
                </a:lnTo>
                <a:lnTo>
                  <a:pt x="4176547" y="179324"/>
                </a:lnTo>
                <a:lnTo>
                  <a:pt x="4203954" y="203847"/>
                </a:lnTo>
                <a:lnTo>
                  <a:pt x="4203877" y="229235"/>
                </a:lnTo>
                <a:lnTo>
                  <a:pt x="4203750" y="229247"/>
                </a:lnTo>
                <a:lnTo>
                  <a:pt x="4203750" y="283972"/>
                </a:lnTo>
                <a:lnTo>
                  <a:pt x="4203750" y="345948"/>
                </a:lnTo>
                <a:lnTo>
                  <a:pt x="4183100" y="351040"/>
                </a:lnTo>
                <a:lnTo>
                  <a:pt x="4171124" y="353174"/>
                </a:lnTo>
                <a:lnTo>
                  <a:pt x="4159072" y="354520"/>
                </a:lnTo>
                <a:lnTo>
                  <a:pt x="4146981" y="355092"/>
                </a:lnTo>
                <a:lnTo>
                  <a:pt x="4134497" y="353098"/>
                </a:lnTo>
                <a:lnTo>
                  <a:pt x="4125607" y="347129"/>
                </a:lnTo>
                <a:lnTo>
                  <a:pt x="4120299" y="337197"/>
                </a:lnTo>
                <a:lnTo>
                  <a:pt x="4118533" y="323342"/>
                </a:lnTo>
                <a:lnTo>
                  <a:pt x="4118279" y="320421"/>
                </a:lnTo>
                <a:lnTo>
                  <a:pt x="4118406" y="319024"/>
                </a:lnTo>
                <a:lnTo>
                  <a:pt x="4150791" y="288417"/>
                </a:lnTo>
                <a:lnTo>
                  <a:pt x="4203750" y="283972"/>
                </a:lnTo>
                <a:lnTo>
                  <a:pt x="4203750" y="229247"/>
                </a:lnTo>
                <a:lnTo>
                  <a:pt x="4121658" y="235407"/>
                </a:lnTo>
                <a:lnTo>
                  <a:pt x="4083050" y="246849"/>
                </a:lnTo>
                <a:lnTo>
                  <a:pt x="4045102" y="286727"/>
                </a:lnTo>
                <a:lnTo>
                  <a:pt x="4040530" y="323342"/>
                </a:lnTo>
                <a:lnTo>
                  <a:pt x="4045966" y="364109"/>
                </a:lnTo>
                <a:lnTo>
                  <a:pt x="4062806" y="393801"/>
                </a:lnTo>
                <a:lnTo>
                  <a:pt x="4090924" y="411632"/>
                </a:lnTo>
                <a:lnTo>
                  <a:pt x="4130344" y="417576"/>
                </a:lnTo>
                <a:lnTo>
                  <a:pt x="4152404" y="416140"/>
                </a:lnTo>
                <a:lnTo>
                  <a:pt x="4174071" y="412229"/>
                </a:lnTo>
                <a:lnTo>
                  <a:pt x="4195153" y="405917"/>
                </a:lnTo>
                <a:lnTo>
                  <a:pt x="4215435" y="397256"/>
                </a:lnTo>
                <a:lnTo>
                  <a:pt x="4223829" y="402501"/>
                </a:lnTo>
                <a:lnTo>
                  <a:pt x="4262856" y="415366"/>
                </a:lnTo>
                <a:lnTo>
                  <a:pt x="4298366" y="417576"/>
                </a:lnTo>
                <a:lnTo>
                  <a:pt x="4299153" y="397256"/>
                </a:lnTo>
                <a:lnTo>
                  <a:pt x="4300652" y="358902"/>
                </a:lnTo>
                <a:close/>
              </a:path>
              <a:path w="6811009" h="1428114">
                <a:moveTo>
                  <a:pt x="4424096" y="499872"/>
                </a:moveTo>
                <a:lnTo>
                  <a:pt x="4346372" y="499872"/>
                </a:lnTo>
                <a:lnTo>
                  <a:pt x="4346372" y="905256"/>
                </a:lnTo>
                <a:lnTo>
                  <a:pt x="4424096" y="905256"/>
                </a:lnTo>
                <a:lnTo>
                  <a:pt x="4424096" y="499872"/>
                </a:lnTo>
                <a:close/>
              </a:path>
              <a:path w="6811009" h="1428114">
                <a:moveTo>
                  <a:pt x="4465244" y="1015238"/>
                </a:moveTo>
                <a:lnTo>
                  <a:pt x="4436872" y="1008837"/>
                </a:lnTo>
                <a:lnTo>
                  <a:pt x="4408195" y="1004112"/>
                </a:lnTo>
                <a:lnTo>
                  <a:pt x="4379315" y="1001077"/>
                </a:lnTo>
                <a:lnTo>
                  <a:pt x="4350309" y="999744"/>
                </a:lnTo>
                <a:lnTo>
                  <a:pt x="4310646" y="1002525"/>
                </a:lnTo>
                <a:lnTo>
                  <a:pt x="4251439" y="1024826"/>
                </a:lnTo>
                <a:lnTo>
                  <a:pt x="4218140" y="1071219"/>
                </a:lnTo>
                <a:lnTo>
                  <a:pt x="4202188" y="1150518"/>
                </a:lnTo>
                <a:lnTo>
                  <a:pt x="4200194" y="1203071"/>
                </a:lnTo>
                <a:lnTo>
                  <a:pt x="4200283" y="1225664"/>
                </a:lnTo>
                <a:lnTo>
                  <a:pt x="4203382" y="1270749"/>
                </a:lnTo>
                <a:lnTo>
                  <a:pt x="4209885" y="1309585"/>
                </a:lnTo>
                <a:lnTo>
                  <a:pt x="4229532" y="1355725"/>
                </a:lnTo>
                <a:lnTo>
                  <a:pt x="4262082" y="1387589"/>
                </a:lnTo>
                <a:lnTo>
                  <a:pt x="4314558" y="1404162"/>
                </a:lnTo>
                <a:lnTo>
                  <a:pt x="4354373" y="1406525"/>
                </a:lnTo>
                <a:lnTo>
                  <a:pt x="4382160" y="1405394"/>
                </a:lnTo>
                <a:lnTo>
                  <a:pt x="4437431" y="1398638"/>
                </a:lnTo>
                <a:lnTo>
                  <a:pt x="4462831" y="1327912"/>
                </a:lnTo>
                <a:lnTo>
                  <a:pt x="4437634" y="1331341"/>
                </a:lnTo>
                <a:lnTo>
                  <a:pt x="4412361" y="1333817"/>
                </a:lnTo>
                <a:lnTo>
                  <a:pt x="4387012" y="1335341"/>
                </a:lnTo>
                <a:lnTo>
                  <a:pt x="4361612" y="1335913"/>
                </a:lnTo>
                <a:lnTo>
                  <a:pt x="4339768" y="1334274"/>
                </a:lnTo>
                <a:lnTo>
                  <a:pt x="4297985" y="1309751"/>
                </a:lnTo>
                <a:lnTo>
                  <a:pt x="4286148" y="1272971"/>
                </a:lnTo>
                <a:lnTo>
                  <a:pt x="4282237" y="1215136"/>
                </a:lnTo>
                <a:lnTo>
                  <a:pt x="4282008" y="1190866"/>
                </a:lnTo>
                <a:lnTo>
                  <a:pt x="4283253" y="1166660"/>
                </a:lnTo>
                <a:lnTo>
                  <a:pt x="4289984" y="1118743"/>
                </a:lnTo>
                <a:lnTo>
                  <a:pt x="4313987" y="1080389"/>
                </a:lnTo>
                <a:lnTo>
                  <a:pt x="4354055" y="1069962"/>
                </a:lnTo>
                <a:lnTo>
                  <a:pt x="4367962" y="1070102"/>
                </a:lnTo>
                <a:lnTo>
                  <a:pt x="4391761" y="1071016"/>
                </a:lnTo>
                <a:lnTo>
                  <a:pt x="4415536" y="1072769"/>
                </a:lnTo>
                <a:lnTo>
                  <a:pt x="4439234" y="1075397"/>
                </a:lnTo>
                <a:lnTo>
                  <a:pt x="4462831" y="1078865"/>
                </a:lnTo>
                <a:lnTo>
                  <a:pt x="4465244" y="1015238"/>
                </a:lnTo>
                <a:close/>
              </a:path>
              <a:path w="6811009" h="1428114">
                <a:moveTo>
                  <a:pt x="4517060" y="121412"/>
                </a:moveTo>
                <a:lnTo>
                  <a:pt x="4445813" y="121412"/>
                </a:lnTo>
                <a:lnTo>
                  <a:pt x="4445813" y="41148"/>
                </a:lnTo>
                <a:lnTo>
                  <a:pt x="4368343" y="41148"/>
                </a:lnTo>
                <a:lnTo>
                  <a:pt x="4368343" y="121412"/>
                </a:lnTo>
                <a:lnTo>
                  <a:pt x="4334180" y="121412"/>
                </a:lnTo>
                <a:lnTo>
                  <a:pt x="4334180" y="187325"/>
                </a:lnTo>
                <a:lnTo>
                  <a:pt x="4368343" y="187325"/>
                </a:lnTo>
                <a:lnTo>
                  <a:pt x="4368343" y="307721"/>
                </a:lnTo>
                <a:lnTo>
                  <a:pt x="4369435" y="336702"/>
                </a:lnTo>
                <a:lnTo>
                  <a:pt x="4378566" y="379895"/>
                </a:lnTo>
                <a:lnTo>
                  <a:pt x="4414202" y="411695"/>
                </a:lnTo>
                <a:lnTo>
                  <a:pt x="4458005" y="417576"/>
                </a:lnTo>
                <a:lnTo>
                  <a:pt x="4472927" y="416534"/>
                </a:lnTo>
                <a:lnTo>
                  <a:pt x="4487761" y="414718"/>
                </a:lnTo>
                <a:lnTo>
                  <a:pt x="4502480" y="412153"/>
                </a:lnTo>
                <a:lnTo>
                  <a:pt x="4517060" y="408813"/>
                </a:lnTo>
                <a:lnTo>
                  <a:pt x="4513504" y="346964"/>
                </a:lnTo>
                <a:lnTo>
                  <a:pt x="4469689" y="348107"/>
                </a:lnTo>
                <a:lnTo>
                  <a:pt x="4463593" y="348615"/>
                </a:lnTo>
                <a:lnTo>
                  <a:pt x="4457370" y="346837"/>
                </a:lnTo>
                <a:lnTo>
                  <a:pt x="4448861" y="339725"/>
                </a:lnTo>
                <a:lnTo>
                  <a:pt x="4446575" y="335280"/>
                </a:lnTo>
                <a:lnTo>
                  <a:pt x="4445432" y="322326"/>
                </a:lnTo>
                <a:lnTo>
                  <a:pt x="4445178" y="314198"/>
                </a:lnTo>
                <a:lnTo>
                  <a:pt x="4445305" y="187325"/>
                </a:lnTo>
                <a:lnTo>
                  <a:pt x="4516552" y="187325"/>
                </a:lnTo>
                <a:lnTo>
                  <a:pt x="4517060" y="121412"/>
                </a:lnTo>
                <a:close/>
              </a:path>
              <a:path w="6811009" h="1428114">
                <a:moveTo>
                  <a:pt x="4727372" y="121412"/>
                </a:moveTo>
                <a:lnTo>
                  <a:pt x="4656125" y="121412"/>
                </a:lnTo>
                <a:lnTo>
                  <a:pt x="4656125" y="41148"/>
                </a:lnTo>
                <a:lnTo>
                  <a:pt x="4578655" y="41148"/>
                </a:lnTo>
                <a:lnTo>
                  <a:pt x="4578655" y="121412"/>
                </a:lnTo>
                <a:lnTo>
                  <a:pt x="4544492" y="121412"/>
                </a:lnTo>
                <a:lnTo>
                  <a:pt x="4544492" y="187325"/>
                </a:lnTo>
                <a:lnTo>
                  <a:pt x="4578655" y="187325"/>
                </a:lnTo>
                <a:lnTo>
                  <a:pt x="4578655" y="307721"/>
                </a:lnTo>
                <a:lnTo>
                  <a:pt x="4579747" y="336702"/>
                </a:lnTo>
                <a:lnTo>
                  <a:pt x="4588878" y="379895"/>
                </a:lnTo>
                <a:lnTo>
                  <a:pt x="4624514" y="411695"/>
                </a:lnTo>
                <a:lnTo>
                  <a:pt x="4668317" y="417576"/>
                </a:lnTo>
                <a:lnTo>
                  <a:pt x="4683239" y="416534"/>
                </a:lnTo>
                <a:lnTo>
                  <a:pt x="4698073" y="414718"/>
                </a:lnTo>
                <a:lnTo>
                  <a:pt x="4712792" y="412153"/>
                </a:lnTo>
                <a:lnTo>
                  <a:pt x="4727372" y="408813"/>
                </a:lnTo>
                <a:lnTo>
                  <a:pt x="4723816" y="346964"/>
                </a:lnTo>
                <a:lnTo>
                  <a:pt x="4679874" y="348107"/>
                </a:lnTo>
                <a:lnTo>
                  <a:pt x="4673778" y="348615"/>
                </a:lnTo>
                <a:lnTo>
                  <a:pt x="4667682" y="346710"/>
                </a:lnTo>
                <a:lnTo>
                  <a:pt x="4659173" y="339725"/>
                </a:lnTo>
                <a:lnTo>
                  <a:pt x="4656887" y="335280"/>
                </a:lnTo>
                <a:lnTo>
                  <a:pt x="4655744" y="322326"/>
                </a:lnTo>
                <a:lnTo>
                  <a:pt x="4655490" y="314198"/>
                </a:lnTo>
                <a:lnTo>
                  <a:pt x="4655617" y="187325"/>
                </a:lnTo>
                <a:lnTo>
                  <a:pt x="4726864" y="187325"/>
                </a:lnTo>
                <a:lnTo>
                  <a:pt x="4727372" y="121412"/>
                </a:lnTo>
                <a:close/>
              </a:path>
              <a:path w="6811009" h="1428114">
                <a:moveTo>
                  <a:pt x="4739564" y="853440"/>
                </a:moveTo>
                <a:lnTo>
                  <a:pt x="4720641" y="778256"/>
                </a:lnTo>
                <a:lnTo>
                  <a:pt x="4720628" y="705739"/>
                </a:lnTo>
                <a:lnTo>
                  <a:pt x="4720285" y="686409"/>
                </a:lnTo>
                <a:lnTo>
                  <a:pt x="4707826" y="649033"/>
                </a:lnTo>
                <a:lnTo>
                  <a:pt x="4678045" y="621093"/>
                </a:lnTo>
                <a:lnTo>
                  <a:pt x="4637316" y="608723"/>
                </a:lnTo>
                <a:lnTo>
                  <a:pt x="4615739" y="608457"/>
                </a:lnTo>
                <a:lnTo>
                  <a:pt x="4586059" y="609727"/>
                </a:lnTo>
                <a:lnTo>
                  <a:pt x="4556531" y="612940"/>
                </a:lnTo>
                <a:lnTo>
                  <a:pt x="4527270" y="618109"/>
                </a:lnTo>
                <a:lnTo>
                  <a:pt x="4498391" y="625221"/>
                </a:lnTo>
                <a:lnTo>
                  <a:pt x="4500677" y="678942"/>
                </a:lnTo>
                <a:lnTo>
                  <a:pt x="4609008" y="674497"/>
                </a:lnTo>
                <a:lnTo>
                  <a:pt x="4615840" y="674497"/>
                </a:lnTo>
                <a:lnTo>
                  <a:pt x="4643069" y="699020"/>
                </a:lnTo>
                <a:lnTo>
                  <a:pt x="4643044" y="724281"/>
                </a:lnTo>
                <a:lnTo>
                  <a:pt x="4643044" y="778256"/>
                </a:lnTo>
                <a:lnTo>
                  <a:pt x="4643044" y="840232"/>
                </a:lnTo>
                <a:lnTo>
                  <a:pt x="4634281" y="842645"/>
                </a:lnTo>
                <a:lnTo>
                  <a:pt x="4622546" y="845502"/>
                </a:lnTo>
                <a:lnTo>
                  <a:pt x="4610633" y="847598"/>
                </a:lnTo>
                <a:lnTo>
                  <a:pt x="4598606" y="848931"/>
                </a:lnTo>
                <a:lnTo>
                  <a:pt x="4586529" y="849503"/>
                </a:lnTo>
                <a:lnTo>
                  <a:pt x="4574133" y="847534"/>
                </a:lnTo>
                <a:lnTo>
                  <a:pt x="4565332" y="841565"/>
                </a:lnTo>
                <a:lnTo>
                  <a:pt x="4560074" y="831608"/>
                </a:lnTo>
                <a:lnTo>
                  <a:pt x="4558335" y="817626"/>
                </a:lnTo>
                <a:lnTo>
                  <a:pt x="4558208" y="812927"/>
                </a:lnTo>
                <a:lnTo>
                  <a:pt x="4561179" y="800862"/>
                </a:lnTo>
                <a:lnTo>
                  <a:pt x="4568266" y="791184"/>
                </a:lnTo>
                <a:lnTo>
                  <a:pt x="4578451" y="784898"/>
                </a:lnTo>
                <a:lnTo>
                  <a:pt x="4590720" y="782955"/>
                </a:lnTo>
                <a:lnTo>
                  <a:pt x="4643044" y="778256"/>
                </a:lnTo>
                <a:lnTo>
                  <a:pt x="4643044" y="724281"/>
                </a:lnTo>
                <a:lnTo>
                  <a:pt x="4561319" y="730542"/>
                </a:lnTo>
                <a:lnTo>
                  <a:pt x="4522940" y="742124"/>
                </a:lnTo>
                <a:lnTo>
                  <a:pt x="4485348" y="782027"/>
                </a:lnTo>
                <a:lnTo>
                  <a:pt x="4480992" y="817880"/>
                </a:lnTo>
                <a:lnTo>
                  <a:pt x="4486554" y="859459"/>
                </a:lnTo>
                <a:lnTo>
                  <a:pt x="4503293" y="889152"/>
                </a:lnTo>
                <a:lnTo>
                  <a:pt x="4531182" y="906945"/>
                </a:lnTo>
                <a:lnTo>
                  <a:pt x="4570273" y="912876"/>
                </a:lnTo>
                <a:lnTo>
                  <a:pt x="4592167" y="911453"/>
                </a:lnTo>
                <a:lnTo>
                  <a:pt x="4613694" y="907592"/>
                </a:lnTo>
                <a:lnTo>
                  <a:pt x="4634662" y="901331"/>
                </a:lnTo>
                <a:lnTo>
                  <a:pt x="4654855" y="892683"/>
                </a:lnTo>
                <a:lnTo>
                  <a:pt x="4663173" y="897928"/>
                </a:lnTo>
                <a:lnTo>
                  <a:pt x="4702048" y="910831"/>
                </a:lnTo>
                <a:lnTo>
                  <a:pt x="4737278" y="912876"/>
                </a:lnTo>
                <a:lnTo>
                  <a:pt x="4738052" y="892683"/>
                </a:lnTo>
                <a:lnTo>
                  <a:pt x="4739564" y="853440"/>
                </a:lnTo>
                <a:close/>
              </a:path>
              <a:path w="6811009" h="1428114">
                <a:moveTo>
                  <a:pt x="4768139" y="1254633"/>
                </a:moveTo>
                <a:lnTo>
                  <a:pt x="4762144" y="1196251"/>
                </a:lnTo>
                <a:lnTo>
                  <a:pt x="4737405" y="1143000"/>
                </a:lnTo>
                <a:lnTo>
                  <a:pt x="4696612" y="1113282"/>
                </a:lnTo>
                <a:lnTo>
                  <a:pt x="4689487" y="1111402"/>
                </a:lnTo>
                <a:lnTo>
                  <a:pt x="4689487" y="1237488"/>
                </a:lnTo>
                <a:lnTo>
                  <a:pt x="4689437" y="1270889"/>
                </a:lnTo>
                <a:lnTo>
                  <a:pt x="4677588" y="1319403"/>
                </a:lnTo>
                <a:lnTo>
                  <a:pt x="4628324" y="1339837"/>
                </a:lnTo>
                <a:lnTo>
                  <a:pt x="4608715" y="1333385"/>
                </a:lnTo>
                <a:lnTo>
                  <a:pt x="4592498" y="1319403"/>
                </a:lnTo>
                <a:lnTo>
                  <a:pt x="4586592" y="1303731"/>
                </a:lnTo>
                <a:lnTo>
                  <a:pt x="4582642" y="1287487"/>
                </a:lnTo>
                <a:lnTo>
                  <a:pt x="4580699" y="1270889"/>
                </a:lnTo>
                <a:lnTo>
                  <a:pt x="4580699" y="1237488"/>
                </a:lnTo>
                <a:lnTo>
                  <a:pt x="4592498" y="1189482"/>
                </a:lnTo>
                <a:lnTo>
                  <a:pt x="4640821" y="1169530"/>
                </a:lnTo>
                <a:lnTo>
                  <a:pt x="4660874" y="1175651"/>
                </a:lnTo>
                <a:lnTo>
                  <a:pt x="4677588" y="1189482"/>
                </a:lnTo>
                <a:lnTo>
                  <a:pt x="4683557" y="1204976"/>
                </a:lnTo>
                <a:lnTo>
                  <a:pt x="4687532" y="1221041"/>
                </a:lnTo>
                <a:lnTo>
                  <a:pt x="4689487" y="1237488"/>
                </a:lnTo>
                <a:lnTo>
                  <a:pt x="4689487" y="1111402"/>
                </a:lnTo>
                <a:lnTo>
                  <a:pt x="4668482" y="1105852"/>
                </a:lnTo>
                <a:lnTo>
                  <a:pt x="4635170" y="1103376"/>
                </a:lnTo>
                <a:lnTo>
                  <a:pt x="4601896" y="1105852"/>
                </a:lnTo>
                <a:lnTo>
                  <a:pt x="4550651" y="1125664"/>
                </a:lnTo>
                <a:lnTo>
                  <a:pt x="4518126" y="1168704"/>
                </a:lnTo>
                <a:lnTo>
                  <a:pt x="4502747" y="1225092"/>
                </a:lnTo>
                <a:lnTo>
                  <a:pt x="4502201" y="1254633"/>
                </a:lnTo>
                <a:lnTo>
                  <a:pt x="4507509" y="1309370"/>
                </a:lnTo>
                <a:lnTo>
                  <a:pt x="4523473" y="1351927"/>
                </a:lnTo>
                <a:lnTo>
                  <a:pt x="4550067" y="1382331"/>
                </a:lnTo>
                <a:lnTo>
                  <a:pt x="4587291" y="1400581"/>
                </a:lnTo>
                <a:lnTo>
                  <a:pt x="4635170" y="1406652"/>
                </a:lnTo>
                <a:lnTo>
                  <a:pt x="4683036" y="1400581"/>
                </a:lnTo>
                <a:lnTo>
                  <a:pt x="4720260" y="1382331"/>
                </a:lnTo>
                <a:lnTo>
                  <a:pt x="4746853" y="1351927"/>
                </a:lnTo>
                <a:lnTo>
                  <a:pt x="4751387" y="1339837"/>
                </a:lnTo>
                <a:lnTo>
                  <a:pt x="4762817" y="1309370"/>
                </a:lnTo>
                <a:lnTo>
                  <a:pt x="4768139" y="1254633"/>
                </a:lnTo>
                <a:close/>
              </a:path>
              <a:path w="6811009" h="1428114">
                <a:moveTo>
                  <a:pt x="4904156" y="1303020"/>
                </a:moveTo>
                <a:lnTo>
                  <a:pt x="4821860" y="1303020"/>
                </a:lnTo>
                <a:lnTo>
                  <a:pt x="4821860" y="1399032"/>
                </a:lnTo>
                <a:lnTo>
                  <a:pt x="4904156" y="1398905"/>
                </a:lnTo>
                <a:lnTo>
                  <a:pt x="4904156" y="1303020"/>
                </a:lnTo>
                <a:close/>
              </a:path>
              <a:path w="6811009" h="1428114">
                <a:moveTo>
                  <a:pt x="5016932" y="358902"/>
                </a:moveTo>
                <a:lnTo>
                  <a:pt x="4997882" y="283972"/>
                </a:lnTo>
                <a:lnTo>
                  <a:pt x="4997831" y="191350"/>
                </a:lnTo>
                <a:lnTo>
                  <a:pt x="4995253" y="179324"/>
                </a:lnTo>
                <a:lnTo>
                  <a:pt x="4973244" y="136398"/>
                </a:lnTo>
                <a:lnTo>
                  <a:pt x="4935055" y="117271"/>
                </a:lnTo>
                <a:lnTo>
                  <a:pt x="4892599" y="113284"/>
                </a:lnTo>
                <a:lnTo>
                  <a:pt x="4862741" y="114554"/>
                </a:lnTo>
                <a:lnTo>
                  <a:pt x="4833074" y="117767"/>
                </a:lnTo>
                <a:lnTo>
                  <a:pt x="4803673" y="122936"/>
                </a:lnTo>
                <a:lnTo>
                  <a:pt x="4774616" y="130048"/>
                </a:lnTo>
                <a:lnTo>
                  <a:pt x="4776902" y="183896"/>
                </a:lnTo>
                <a:lnTo>
                  <a:pt x="4885995" y="179324"/>
                </a:lnTo>
                <a:lnTo>
                  <a:pt x="4892827" y="179324"/>
                </a:lnTo>
                <a:lnTo>
                  <a:pt x="4920234" y="203847"/>
                </a:lnTo>
                <a:lnTo>
                  <a:pt x="4920158" y="229235"/>
                </a:lnTo>
                <a:lnTo>
                  <a:pt x="4920031" y="229247"/>
                </a:lnTo>
                <a:lnTo>
                  <a:pt x="4920031" y="283972"/>
                </a:lnTo>
                <a:lnTo>
                  <a:pt x="4920031" y="345948"/>
                </a:lnTo>
                <a:lnTo>
                  <a:pt x="4899380" y="351040"/>
                </a:lnTo>
                <a:lnTo>
                  <a:pt x="4887404" y="353174"/>
                </a:lnTo>
                <a:lnTo>
                  <a:pt x="4875352" y="354520"/>
                </a:lnTo>
                <a:lnTo>
                  <a:pt x="4863262" y="355092"/>
                </a:lnTo>
                <a:lnTo>
                  <a:pt x="4850777" y="353098"/>
                </a:lnTo>
                <a:lnTo>
                  <a:pt x="4834687" y="319024"/>
                </a:lnTo>
                <a:lnTo>
                  <a:pt x="4837506" y="306832"/>
                </a:lnTo>
                <a:lnTo>
                  <a:pt x="4844554" y="297014"/>
                </a:lnTo>
                <a:lnTo>
                  <a:pt x="4854791" y="290550"/>
                </a:lnTo>
                <a:lnTo>
                  <a:pt x="4867199" y="288417"/>
                </a:lnTo>
                <a:lnTo>
                  <a:pt x="4920031" y="283972"/>
                </a:lnTo>
                <a:lnTo>
                  <a:pt x="4920031" y="229247"/>
                </a:lnTo>
                <a:lnTo>
                  <a:pt x="4837938" y="235407"/>
                </a:lnTo>
                <a:lnTo>
                  <a:pt x="4799330" y="246849"/>
                </a:lnTo>
                <a:lnTo>
                  <a:pt x="4761382" y="286727"/>
                </a:lnTo>
                <a:lnTo>
                  <a:pt x="4756810" y="323342"/>
                </a:lnTo>
                <a:lnTo>
                  <a:pt x="4762322" y="364109"/>
                </a:lnTo>
                <a:lnTo>
                  <a:pt x="4779188" y="393801"/>
                </a:lnTo>
                <a:lnTo>
                  <a:pt x="4807280" y="411632"/>
                </a:lnTo>
                <a:lnTo>
                  <a:pt x="4846625" y="417576"/>
                </a:lnTo>
                <a:lnTo>
                  <a:pt x="4868684" y="416140"/>
                </a:lnTo>
                <a:lnTo>
                  <a:pt x="4890351" y="412229"/>
                </a:lnTo>
                <a:lnTo>
                  <a:pt x="4911433" y="405917"/>
                </a:lnTo>
                <a:lnTo>
                  <a:pt x="4931715" y="397256"/>
                </a:lnTo>
                <a:lnTo>
                  <a:pt x="4940109" y="402501"/>
                </a:lnTo>
                <a:lnTo>
                  <a:pt x="4979136" y="415366"/>
                </a:lnTo>
                <a:lnTo>
                  <a:pt x="5014646" y="417576"/>
                </a:lnTo>
                <a:lnTo>
                  <a:pt x="5015433" y="397256"/>
                </a:lnTo>
                <a:lnTo>
                  <a:pt x="5016932" y="358902"/>
                </a:lnTo>
                <a:close/>
              </a:path>
              <a:path w="6811009" h="1428114">
                <a:moveTo>
                  <a:pt x="5051984" y="760476"/>
                </a:moveTo>
                <a:lnTo>
                  <a:pt x="5050218" y="720979"/>
                </a:lnTo>
                <a:lnTo>
                  <a:pt x="5044948" y="688009"/>
                </a:lnTo>
                <a:lnTo>
                  <a:pt x="5041633" y="678053"/>
                </a:lnTo>
                <a:lnTo>
                  <a:pt x="5036172" y="661593"/>
                </a:lnTo>
                <a:lnTo>
                  <a:pt x="5007851" y="627240"/>
                </a:lnTo>
                <a:lnTo>
                  <a:pt x="4973409" y="613232"/>
                </a:lnTo>
                <a:lnTo>
                  <a:pt x="4973409" y="773455"/>
                </a:lnTo>
                <a:lnTo>
                  <a:pt x="4971275" y="790663"/>
                </a:lnTo>
                <a:lnTo>
                  <a:pt x="4948860" y="832751"/>
                </a:lnTo>
                <a:lnTo>
                  <a:pt x="4922240" y="842302"/>
                </a:lnTo>
                <a:lnTo>
                  <a:pt x="4907839" y="842137"/>
                </a:lnTo>
                <a:lnTo>
                  <a:pt x="4902263" y="841997"/>
                </a:lnTo>
                <a:lnTo>
                  <a:pt x="4894478" y="841565"/>
                </a:lnTo>
                <a:lnTo>
                  <a:pt x="4884496" y="840854"/>
                </a:lnTo>
                <a:lnTo>
                  <a:pt x="4872279" y="839851"/>
                </a:lnTo>
                <a:lnTo>
                  <a:pt x="4872279" y="685673"/>
                </a:lnTo>
                <a:lnTo>
                  <a:pt x="4891379" y="681278"/>
                </a:lnTo>
                <a:lnTo>
                  <a:pt x="4902378" y="679488"/>
                </a:lnTo>
                <a:lnTo>
                  <a:pt x="4913465" y="678421"/>
                </a:lnTo>
                <a:lnTo>
                  <a:pt x="4924603" y="678053"/>
                </a:lnTo>
                <a:lnTo>
                  <a:pt x="4945837" y="682942"/>
                </a:lnTo>
                <a:lnTo>
                  <a:pt x="4961001" y="697572"/>
                </a:lnTo>
                <a:lnTo>
                  <a:pt x="4970081" y="721944"/>
                </a:lnTo>
                <a:lnTo>
                  <a:pt x="4973117" y="756031"/>
                </a:lnTo>
                <a:lnTo>
                  <a:pt x="4973409" y="773455"/>
                </a:lnTo>
                <a:lnTo>
                  <a:pt x="4973409" y="613232"/>
                </a:lnTo>
                <a:lnTo>
                  <a:pt x="4963363" y="610666"/>
                </a:lnTo>
                <a:lnTo>
                  <a:pt x="4934890" y="608584"/>
                </a:lnTo>
                <a:lnTo>
                  <a:pt x="4918684" y="610222"/>
                </a:lnTo>
                <a:lnTo>
                  <a:pt x="4902759" y="613397"/>
                </a:lnTo>
                <a:lnTo>
                  <a:pt x="4887201" y="618070"/>
                </a:lnTo>
                <a:lnTo>
                  <a:pt x="4872152" y="624205"/>
                </a:lnTo>
                <a:lnTo>
                  <a:pt x="4872152" y="499872"/>
                </a:lnTo>
                <a:lnTo>
                  <a:pt x="4794428" y="499872"/>
                </a:lnTo>
                <a:lnTo>
                  <a:pt x="4794428" y="903351"/>
                </a:lnTo>
                <a:lnTo>
                  <a:pt x="4847006" y="908138"/>
                </a:lnTo>
                <a:lnTo>
                  <a:pt x="4892535" y="910996"/>
                </a:lnTo>
                <a:lnTo>
                  <a:pt x="4907585" y="911352"/>
                </a:lnTo>
                <a:lnTo>
                  <a:pt x="4944516" y="909383"/>
                </a:lnTo>
                <a:lnTo>
                  <a:pt x="5000574" y="893051"/>
                </a:lnTo>
                <a:lnTo>
                  <a:pt x="5033810" y="859053"/>
                </a:lnTo>
                <a:lnTo>
                  <a:pt x="5049952" y="799947"/>
                </a:lnTo>
                <a:lnTo>
                  <a:pt x="5051984" y="760476"/>
                </a:lnTo>
                <a:close/>
              </a:path>
              <a:path w="6811009" h="1428114">
                <a:moveTo>
                  <a:pt x="5236388" y="7620"/>
                </a:moveTo>
                <a:lnTo>
                  <a:pt x="5210784" y="3505"/>
                </a:lnTo>
                <a:lnTo>
                  <a:pt x="5197424" y="1816"/>
                </a:lnTo>
                <a:lnTo>
                  <a:pt x="5184025" y="647"/>
                </a:lnTo>
                <a:lnTo>
                  <a:pt x="5170602" y="0"/>
                </a:lnTo>
                <a:lnTo>
                  <a:pt x="5148580" y="1435"/>
                </a:lnTo>
                <a:lnTo>
                  <a:pt x="5104943" y="23241"/>
                </a:lnTo>
                <a:lnTo>
                  <a:pt x="5087417" y="80594"/>
                </a:lnTo>
                <a:lnTo>
                  <a:pt x="5086274" y="109347"/>
                </a:lnTo>
                <a:lnTo>
                  <a:pt x="5086274" y="122047"/>
                </a:lnTo>
                <a:lnTo>
                  <a:pt x="5055032" y="122047"/>
                </a:lnTo>
                <a:lnTo>
                  <a:pt x="5055032" y="187960"/>
                </a:lnTo>
                <a:lnTo>
                  <a:pt x="5086274" y="187960"/>
                </a:lnTo>
                <a:lnTo>
                  <a:pt x="5086274" y="411480"/>
                </a:lnTo>
                <a:lnTo>
                  <a:pt x="5163617" y="411480"/>
                </a:lnTo>
                <a:lnTo>
                  <a:pt x="5163617" y="187960"/>
                </a:lnTo>
                <a:lnTo>
                  <a:pt x="5233467" y="188468"/>
                </a:lnTo>
                <a:lnTo>
                  <a:pt x="5233467" y="122555"/>
                </a:lnTo>
                <a:lnTo>
                  <a:pt x="5163617" y="122555"/>
                </a:lnTo>
                <a:lnTo>
                  <a:pt x="5163540" y="102298"/>
                </a:lnTo>
                <a:lnTo>
                  <a:pt x="5185918" y="69405"/>
                </a:lnTo>
                <a:lnTo>
                  <a:pt x="5235118" y="70612"/>
                </a:lnTo>
                <a:lnTo>
                  <a:pt x="5236388" y="7620"/>
                </a:lnTo>
                <a:close/>
              </a:path>
              <a:path w="6811009" h="1428114">
                <a:moveTo>
                  <a:pt x="5359451" y="760857"/>
                </a:moveTo>
                <a:lnTo>
                  <a:pt x="5353532" y="702411"/>
                </a:lnTo>
                <a:lnTo>
                  <a:pt x="5329098" y="649097"/>
                </a:lnTo>
                <a:lnTo>
                  <a:pt x="5288305" y="619493"/>
                </a:lnTo>
                <a:lnTo>
                  <a:pt x="5281434" y="617677"/>
                </a:lnTo>
                <a:lnTo>
                  <a:pt x="5281434" y="743826"/>
                </a:lnTo>
                <a:lnTo>
                  <a:pt x="5281371" y="777303"/>
                </a:lnTo>
                <a:lnTo>
                  <a:pt x="5269535" y="825881"/>
                </a:lnTo>
                <a:lnTo>
                  <a:pt x="5220868" y="846175"/>
                </a:lnTo>
                <a:lnTo>
                  <a:pt x="5201285" y="839812"/>
                </a:lnTo>
                <a:lnTo>
                  <a:pt x="5175110" y="793953"/>
                </a:lnTo>
                <a:lnTo>
                  <a:pt x="5173040" y="743826"/>
                </a:lnTo>
                <a:lnTo>
                  <a:pt x="5175008" y="727329"/>
                </a:lnTo>
                <a:lnTo>
                  <a:pt x="5189779" y="690372"/>
                </a:lnTo>
                <a:lnTo>
                  <a:pt x="5232616" y="675855"/>
                </a:lnTo>
                <a:lnTo>
                  <a:pt x="5252694" y="681901"/>
                </a:lnTo>
                <a:lnTo>
                  <a:pt x="5269535" y="695706"/>
                </a:lnTo>
                <a:lnTo>
                  <a:pt x="5275504" y="711225"/>
                </a:lnTo>
                <a:lnTo>
                  <a:pt x="5279479" y="727329"/>
                </a:lnTo>
                <a:lnTo>
                  <a:pt x="5281434" y="743826"/>
                </a:lnTo>
                <a:lnTo>
                  <a:pt x="5281434" y="617677"/>
                </a:lnTo>
                <a:lnTo>
                  <a:pt x="5260276" y="612076"/>
                </a:lnTo>
                <a:lnTo>
                  <a:pt x="5227244" y="609600"/>
                </a:lnTo>
                <a:lnTo>
                  <a:pt x="5194198" y="612076"/>
                </a:lnTo>
                <a:lnTo>
                  <a:pt x="5143258" y="631837"/>
                </a:lnTo>
                <a:lnTo>
                  <a:pt x="5111000" y="674865"/>
                </a:lnTo>
                <a:lnTo>
                  <a:pt x="5095595" y="731304"/>
                </a:lnTo>
                <a:lnTo>
                  <a:pt x="5095037" y="760857"/>
                </a:lnTo>
                <a:lnTo>
                  <a:pt x="5100320" y="815594"/>
                </a:lnTo>
                <a:lnTo>
                  <a:pt x="5116182" y="858151"/>
                </a:lnTo>
                <a:lnTo>
                  <a:pt x="5142623" y="888555"/>
                </a:lnTo>
                <a:lnTo>
                  <a:pt x="5179644" y="906805"/>
                </a:lnTo>
                <a:lnTo>
                  <a:pt x="5227244" y="912876"/>
                </a:lnTo>
                <a:lnTo>
                  <a:pt x="5274830" y="906805"/>
                </a:lnTo>
                <a:lnTo>
                  <a:pt x="5311851" y="888555"/>
                </a:lnTo>
                <a:lnTo>
                  <a:pt x="5338292" y="858151"/>
                </a:lnTo>
                <a:lnTo>
                  <a:pt x="5342750" y="846175"/>
                </a:lnTo>
                <a:lnTo>
                  <a:pt x="5354155" y="815594"/>
                </a:lnTo>
                <a:lnTo>
                  <a:pt x="5359451" y="760857"/>
                </a:lnTo>
                <a:close/>
              </a:path>
              <a:path w="6811009" h="1428114">
                <a:moveTo>
                  <a:pt x="5527091" y="266319"/>
                </a:moveTo>
                <a:lnTo>
                  <a:pt x="5521134" y="207683"/>
                </a:lnTo>
                <a:lnTo>
                  <a:pt x="5496611" y="154178"/>
                </a:lnTo>
                <a:lnTo>
                  <a:pt x="5455653" y="124294"/>
                </a:lnTo>
                <a:lnTo>
                  <a:pt x="5448566" y="122415"/>
                </a:lnTo>
                <a:lnTo>
                  <a:pt x="5448566" y="249085"/>
                </a:lnTo>
                <a:lnTo>
                  <a:pt x="5448566" y="282663"/>
                </a:lnTo>
                <a:lnTo>
                  <a:pt x="5436540" y="331343"/>
                </a:lnTo>
                <a:lnTo>
                  <a:pt x="5387238" y="351904"/>
                </a:lnTo>
                <a:lnTo>
                  <a:pt x="5367744" y="345401"/>
                </a:lnTo>
                <a:lnTo>
                  <a:pt x="5351704" y="331343"/>
                </a:lnTo>
                <a:lnTo>
                  <a:pt x="5345658" y="315645"/>
                </a:lnTo>
                <a:lnTo>
                  <a:pt x="5341632" y="299351"/>
                </a:lnTo>
                <a:lnTo>
                  <a:pt x="5339664" y="282663"/>
                </a:lnTo>
                <a:lnTo>
                  <a:pt x="5339664" y="249085"/>
                </a:lnTo>
                <a:lnTo>
                  <a:pt x="5351704" y="200914"/>
                </a:lnTo>
                <a:lnTo>
                  <a:pt x="5399900" y="180784"/>
                </a:lnTo>
                <a:lnTo>
                  <a:pt x="5419864" y="186982"/>
                </a:lnTo>
                <a:lnTo>
                  <a:pt x="5436540" y="200914"/>
                </a:lnTo>
                <a:lnTo>
                  <a:pt x="5442572" y="216433"/>
                </a:lnTo>
                <a:lnTo>
                  <a:pt x="5446598" y="232562"/>
                </a:lnTo>
                <a:lnTo>
                  <a:pt x="5448566" y="249085"/>
                </a:lnTo>
                <a:lnTo>
                  <a:pt x="5448566" y="122415"/>
                </a:lnTo>
                <a:lnTo>
                  <a:pt x="5427459" y="116801"/>
                </a:lnTo>
                <a:lnTo>
                  <a:pt x="5394122" y="114300"/>
                </a:lnTo>
                <a:lnTo>
                  <a:pt x="5360784" y="116801"/>
                </a:lnTo>
                <a:lnTo>
                  <a:pt x="5309641" y="136753"/>
                </a:lnTo>
                <a:lnTo>
                  <a:pt x="5277243" y="179997"/>
                </a:lnTo>
                <a:lnTo>
                  <a:pt x="5261711" y="236664"/>
                </a:lnTo>
                <a:lnTo>
                  <a:pt x="5261153" y="266319"/>
                </a:lnTo>
                <a:lnTo>
                  <a:pt x="5266461" y="321322"/>
                </a:lnTo>
                <a:lnTo>
                  <a:pt x="5282425" y="364109"/>
                </a:lnTo>
                <a:lnTo>
                  <a:pt x="5309019" y="394665"/>
                </a:lnTo>
                <a:lnTo>
                  <a:pt x="5346243" y="412991"/>
                </a:lnTo>
                <a:lnTo>
                  <a:pt x="5394122" y="419100"/>
                </a:lnTo>
                <a:lnTo>
                  <a:pt x="5441988" y="412991"/>
                </a:lnTo>
                <a:lnTo>
                  <a:pt x="5479212" y="394665"/>
                </a:lnTo>
                <a:lnTo>
                  <a:pt x="5505805" y="364109"/>
                </a:lnTo>
                <a:lnTo>
                  <a:pt x="5510365" y="351904"/>
                </a:lnTo>
                <a:lnTo>
                  <a:pt x="5521769" y="321322"/>
                </a:lnTo>
                <a:lnTo>
                  <a:pt x="5527091" y="266319"/>
                </a:lnTo>
                <a:close/>
              </a:path>
              <a:path w="6811009" h="1428114">
                <a:moveTo>
                  <a:pt x="5586908" y="609600"/>
                </a:moveTo>
                <a:lnTo>
                  <a:pt x="5562612" y="615886"/>
                </a:lnTo>
                <a:lnTo>
                  <a:pt x="5538990" y="624205"/>
                </a:lnTo>
                <a:lnTo>
                  <a:pt x="5516181" y="634542"/>
                </a:lnTo>
                <a:lnTo>
                  <a:pt x="5494325" y="646811"/>
                </a:lnTo>
                <a:lnTo>
                  <a:pt x="5494325" y="616331"/>
                </a:lnTo>
                <a:lnTo>
                  <a:pt x="5417744" y="616331"/>
                </a:lnTo>
                <a:lnTo>
                  <a:pt x="5417744" y="905129"/>
                </a:lnTo>
                <a:lnTo>
                  <a:pt x="5495341" y="905256"/>
                </a:lnTo>
                <a:lnTo>
                  <a:pt x="5495341" y="711708"/>
                </a:lnTo>
                <a:lnTo>
                  <a:pt x="5506898" y="707644"/>
                </a:lnTo>
                <a:lnTo>
                  <a:pt x="5524398" y="702551"/>
                </a:lnTo>
                <a:lnTo>
                  <a:pt x="5543562" y="697522"/>
                </a:lnTo>
                <a:lnTo>
                  <a:pt x="5564403" y="692543"/>
                </a:lnTo>
                <a:lnTo>
                  <a:pt x="5586908" y="687578"/>
                </a:lnTo>
                <a:lnTo>
                  <a:pt x="5586908" y="609600"/>
                </a:lnTo>
                <a:close/>
              </a:path>
              <a:path w="6811009" h="1428114">
                <a:moveTo>
                  <a:pt x="5753024" y="115824"/>
                </a:moveTo>
                <a:lnTo>
                  <a:pt x="5728627" y="122110"/>
                </a:lnTo>
                <a:lnTo>
                  <a:pt x="5704903" y="130429"/>
                </a:lnTo>
                <a:lnTo>
                  <a:pt x="5681954" y="140766"/>
                </a:lnTo>
                <a:lnTo>
                  <a:pt x="5659933" y="153035"/>
                </a:lnTo>
                <a:lnTo>
                  <a:pt x="5659933" y="122301"/>
                </a:lnTo>
                <a:lnTo>
                  <a:pt x="5583860" y="122301"/>
                </a:lnTo>
                <a:lnTo>
                  <a:pt x="5583860" y="411480"/>
                </a:lnTo>
                <a:lnTo>
                  <a:pt x="5661076" y="411480"/>
                </a:lnTo>
                <a:lnTo>
                  <a:pt x="5661076" y="218313"/>
                </a:lnTo>
                <a:lnTo>
                  <a:pt x="5672633" y="214122"/>
                </a:lnTo>
                <a:lnTo>
                  <a:pt x="5690222" y="208991"/>
                </a:lnTo>
                <a:lnTo>
                  <a:pt x="5709488" y="203885"/>
                </a:lnTo>
                <a:lnTo>
                  <a:pt x="5730418" y="198856"/>
                </a:lnTo>
                <a:lnTo>
                  <a:pt x="5753024" y="193929"/>
                </a:lnTo>
                <a:lnTo>
                  <a:pt x="5753024" y="115824"/>
                </a:lnTo>
                <a:close/>
              </a:path>
              <a:path w="6811009" h="1428114">
                <a:moveTo>
                  <a:pt x="5871896" y="853313"/>
                </a:moveTo>
                <a:lnTo>
                  <a:pt x="5852973" y="778002"/>
                </a:lnTo>
                <a:lnTo>
                  <a:pt x="5852896" y="698766"/>
                </a:lnTo>
                <a:lnTo>
                  <a:pt x="5852757" y="685723"/>
                </a:lnTo>
                <a:lnTo>
                  <a:pt x="5840298" y="647738"/>
                </a:lnTo>
                <a:lnTo>
                  <a:pt x="5796140" y="613841"/>
                </a:lnTo>
                <a:lnTo>
                  <a:pt x="5748198" y="608076"/>
                </a:lnTo>
                <a:lnTo>
                  <a:pt x="5718530" y="609346"/>
                </a:lnTo>
                <a:lnTo>
                  <a:pt x="5689079" y="612559"/>
                </a:lnTo>
                <a:lnTo>
                  <a:pt x="5659894" y="617728"/>
                </a:lnTo>
                <a:lnTo>
                  <a:pt x="5631104" y="624840"/>
                </a:lnTo>
                <a:lnTo>
                  <a:pt x="5633263" y="678688"/>
                </a:lnTo>
                <a:lnTo>
                  <a:pt x="5741721" y="674243"/>
                </a:lnTo>
                <a:lnTo>
                  <a:pt x="5748528" y="674243"/>
                </a:lnTo>
                <a:lnTo>
                  <a:pt x="5775769" y="698766"/>
                </a:lnTo>
                <a:lnTo>
                  <a:pt x="5775757" y="724154"/>
                </a:lnTo>
                <a:lnTo>
                  <a:pt x="5775503" y="724179"/>
                </a:lnTo>
                <a:lnTo>
                  <a:pt x="5775503" y="778002"/>
                </a:lnTo>
                <a:lnTo>
                  <a:pt x="5775503" y="840105"/>
                </a:lnTo>
                <a:lnTo>
                  <a:pt x="5766740" y="842518"/>
                </a:lnTo>
                <a:lnTo>
                  <a:pt x="5755017" y="845375"/>
                </a:lnTo>
                <a:lnTo>
                  <a:pt x="5743156" y="847471"/>
                </a:lnTo>
                <a:lnTo>
                  <a:pt x="5731180" y="848804"/>
                </a:lnTo>
                <a:lnTo>
                  <a:pt x="5719115" y="849376"/>
                </a:lnTo>
                <a:lnTo>
                  <a:pt x="5706694" y="847407"/>
                </a:lnTo>
                <a:lnTo>
                  <a:pt x="5697855" y="841438"/>
                </a:lnTo>
                <a:lnTo>
                  <a:pt x="5692546" y="831481"/>
                </a:lnTo>
                <a:lnTo>
                  <a:pt x="5690794" y="817499"/>
                </a:lnTo>
                <a:lnTo>
                  <a:pt x="5690667" y="815975"/>
                </a:lnTo>
                <a:lnTo>
                  <a:pt x="5690667" y="812927"/>
                </a:lnTo>
                <a:lnTo>
                  <a:pt x="5722925" y="782701"/>
                </a:lnTo>
                <a:lnTo>
                  <a:pt x="5775503" y="778002"/>
                </a:lnTo>
                <a:lnTo>
                  <a:pt x="5775503" y="724179"/>
                </a:lnTo>
                <a:lnTo>
                  <a:pt x="5693905" y="730415"/>
                </a:lnTo>
                <a:lnTo>
                  <a:pt x="5655576" y="741997"/>
                </a:lnTo>
                <a:lnTo>
                  <a:pt x="5617807" y="781786"/>
                </a:lnTo>
                <a:lnTo>
                  <a:pt x="5613197" y="817626"/>
                </a:lnTo>
                <a:lnTo>
                  <a:pt x="5618772" y="859358"/>
                </a:lnTo>
                <a:lnTo>
                  <a:pt x="5635510" y="889114"/>
                </a:lnTo>
                <a:lnTo>
                  <a:pt x="5663450" y="906945"/>
                </a:lnTo>
                <a:lnTo>
                  <a:pt x="5702605" y="912876"/>
                </a:lnTo>
                <a:lnTo>
                  <a:pt x="5724499" y="911453"/>
                </a:lnTo>
                <a:lnTo>
                  <a:pt x="5746039" y="907592"/>
                </a:lnTo>
                <a:lnTo>
                  <a:pt x="5766994" y="901331"/>
                </a:lnTo>
                <a:lnTo>
                  <a:pt x="5787187" y="892683"/>
                </a:lnTo>
                <a:lnTo>
                  <a:pt x="5795505" y="897928"/>
                </a:lnTo>
                <a:lnTo>
                  <a:pt x="5834329" y="910831"/>
                </a:lnTo>
                <a:lnTo>
                  <a:pt x="5869610" y="912876"/>
                </a:lnTo>
                <a:lnTo>
                  <a:pt x="5870384" y="892683"/>
                </a:lnTo>
                <a:lnTo>
                  <a:pt x="5871896" y="853313"/>
                </a:lnTo>
                <a:close/>
              </a:path>
              <a:path w="6811009" h="1428114">
                <a:moveTo>
                  <a:pt x="6086780" y="616585"/>
                </a:moveTo>
                <a:lnTo>
                  <a:pt x="6015279" y="616585"/>
                </a:lnTo>
                <a:lnTo>
                  <a:pt x="6015279" y="536448"/>
                </a:lnTo>
                <a:lnTo>
                  <a:pt x="5937923" y="536448"/>
                </a:lnTo>
                <a:lnTo>
                  <a:pt x="5937923" y="616585"/>
                </a:lnTo>
                <a:lnTo>
                  <a:pt x="5903900" y="616585"/>
                </a:lnTo>
                <a:lnTo>
                  <a:pt x="5903900" y="682244"/>
                </a:lnTo>
                <a:lnTo>
                  <a:pt x="5937923" y="682244"/>
                </a:lnTo>
                <a:lnTo>
                  <a:pt x="5937923" y="801878"/>
                </a:lnTo>
                <a:lnTo>
                  <a:pt x="5939066" y="830872"/>
                </a:lnTo>
                <a:lnTo>
                  <a:pt x="5948324" y="874052"/>
                </a:lnTo>
                <a:lnTo>
                  <a:pt x="5983744" y="905548"/>
                </a:lnTo>
                <a:lnTo>
                  <a:pt x="6027471" y="911352"/>
                </a:lnTo>
                <a:lnTo>
                  <a:pt x="6042317" y="910336"/>
                </a:lnTo>
                <a:lnTo>
                  <a:pt x="6057112" y="908583"/>
                </a:lnTo>
                <a:lnTo>
                  <a:pt x="6071832" y="906094"/>
                </a:lnTo>
                <a:lnTo>
                  <a:pt x="6086399" y="902843"/>
                </a:lnTo>
                <a:lnTo>
                  <a:pt x="6082843" y="841248"/>
                </a:lnTo>
                <a:lnTo>
                  <a:pt x="6039155" y="842391"/>
                </a:lnTo>
                <a:lnTo>
                  <a:pt x="6032919" y="842772"/>
                </a:lnTo>
                <a:lnTo>
                  <a:pt x="6026823" y="840994"/>
                </a:lnTo>
                <a:lnTo>
                  <a:pt x="6015279" y="816610"/>
                </a:lnTo>
                <a:lnTo>
                  <a:pt x="6015279" y="808355"/>
                </a:lnTo>
                <a:lnTo>
                  <a:pt x="6015647" y="800227"/>
                </a:lnTo>
                <a:lnTo>
                  <a:pt x="6015647" y="682244"/>
                </a:lnTo>
                <a:lnTo>
                  <a:pt x="6086780" y="682244"/>
                </a:lnTo>
                <a:lnTo>
                  <a:pt x="6086780" y="616585"/>
                </a:lnTo>
                <a:close/>
              </a:path>
              <a:path w="6811009" h="1428114">
                <a:moveTo>
                  <a:pt x="6214796" y="615696"/>
                </a:moveTo>
                <a:lnTo>
                  <a:pt x="6137072" y="615696"/>
                </a:lnTo>
                <a:lnTo>
                  <a:pt x="6137072" y="905256"/>
                </a:lnTo>
                <a:lnTo>
                  <a:pt x="6214796" y="905256"/>
                </a:lnTo>
                <a:lnTo>
                  <a:pt x="6214796" y="615696"/>
                </a:lnTo>
                <a:close/>
              </a:path>
              <a:path w="6811009" h="1428114">
                <a:moveTo>
                  <a:pt x="6214796" y="499872"/>
                </a:moveTo>
                <a:lnTo>
                  <a:pt x="6137072" y="499872"/>
                </a:lnTo>
                <a:lnTo>
                  <a:pt x="6137072" y="578612"/>
                </a:lnTo>
                <a:lnTo>
                  <a:pt x="6214796" y="578612"/>
                </a:lnTo>
                <a:lnTo>
                  <a:pt x="6214796" y="499872"/>
                </a:lnTo>
                <a:close/>
              </a:path>
              <a:path w="6811009" h="1428114">
                <a:moveTo>
                  <a:pt x="6214796" y="254254"/>
                </a:moveTo>
                <a:lnTo>
                  <a:pt x="6209144" y="191160"/>
                </a:lnTo>
                <a:lnTo>
                  <a:pt x="6192444" y="147955"/>
                </a:lnTo>
                <a:lnTo>
                  <a:pt x="6161240" y="122859"/>
                </a:lnTo>
                <a:lnTo>
                  <a:pt x="6113196" y="114427"/>
                </a:lnTo>
                <a:lnTo>
                  <a:pt x="6087770" y="116954"/>
                </a:lnTo>
                <a:lnTo>
                  <a:pt x="6062942" y="122364"/>
                </a:lnTo>
                <a:lnTo>
                  <a:pt x="6038951" y="130644"/>
                </a:lnTo>
                <a:lnTo>
                  <a:pt x="6016041" y="141732"/>
                </a:lnTo>
                <a:lnTo>
                  <a:pt x="6000420" y="129197"/>
                </a:lnTo>
                <a:lnTo>
                  <a:pt x="5982767" y="120319"/>
                </a:lnTo>
                <a:lnTo>
                  <a:pt x="5963666" y="115328"/>
                </a:lnTo>
                <a:lnTo>
                  <a:pt x="5943778" y="114427"/>
                </a:lnTo>
                <a:lnTo>
                  <a:pt x="5925756" y="116992"/>
                </a:lnTo>
                <a:lnTo>
                  <a:pt x="5908243" y="121767"/>
                </a:lnTo>
                <a:lnTo>
                  <a:pt x="5891441" y="128689"/>
                </a:lnTo>
                <a:lnTo>
                  <a:pt x="5875579" y="137668"/>
                </a:lnTo>
                <a:lnTo>
                  <a:pt x="5875579" y="121412"/>
                </a:lnTo>
                <a:lnTo>
                  <a:pt x="5798744" y="121412"/>
                </a:lnTo>
                <a:lnTo>
                  <a:pt x="5798744" y="411480"/>
                </a:lnTo>
                <a:lnTo>
                  <a:pt x="5876214" y="411480"/>
                </a:lnTo>
                <a:lnTo>
                  <a:pt x="5876214" y="193167"/>
                </a:lnTo>
                <a:lnTo>
                  <a:pt x="5893892" y="187388"/>
                </a:lnTo>
                <a:lnTo>
                  <a:pt x="5904954" y="184886"/>
                </a:lnTo>
                <a:lnTo>
                  <a:pt x="5916193" y="183388"/>
                </a:lnTo>
                <a:lnTo>
                  <a:pt x="5927522" y="182880"/>
                </a:lnTo>
                <a:lnTo>
                  <a:pt x="5937555" y="183083"/>
                </a:lnTo>
                <a:lnTo>
                  <a:pt x="5964440" y="215328"/>
                </a:lnTo>
                <a:lnTo>
                  <a:pt x="5968149" y="245833"/>
                </a:lnTo>
                <a:lnTo>
                  <a:pt x="5967895" y="261239"/>
                </a:lnTo>
                <a:lnTo>
                  <a:pt x="5967895" y="410718"/>
                </a:lnTo>
                <a:lnTo>
                  <a:pt x="6045378" y="410718"/>
                </a:lnTo>
                <a:lnTo>
                  <a:pt x="6045378" y="261239"/>
                </a:lnTo>
                <a:lnTo>
                  <a:pt x="6044819" y="233464"/>
                </a:lnTo>
                <a:lnTo>
                  <a:pt x="6043219" y="195199"/>
                </a:lnTo>
                <a:lnTo>
                  <a:pt x="6051855" y="192278"/>
                </a:lnTo>
                <a:lnTo>
                  <a:pt x="6062916" y="189001"/>
                </a:lnTo>
                <a:lnTo>
                  <a:pt x="6074156" y="186550"/>
                </a:lnTo>
                <a:lnTo>
                  <a:pt x="6085510" y="184950"/>
                </a:lnTo>
                <a:lnTo>
                  <a:pt x="6096940" y="184150"/>
                </a:lnTo>
                <a:lnTo>
                  <a:pt x="6106757" y="184556"/>
                </a:lnTo>
                <a:lnTo>
                  <a:pt x="6133287" y="215150"/>
                </a:lnTo>
                <a:lnTo>
                  <a:pt x="6137376" y="242684"/>
                </a:lnTo>
                <a:lnTo>
                  <a:pt x="6137326" y="411480"/>
                </a:lnTo>
                <a:lnTo>
                  <a:pt x="6214796" y="411480"/>
                </a:lnTo>
                <a:lnTo>
                  <a:pt x="6214796" y="254254"/>
                </a:lnTo>
                <a:close/>
              </a:path>
              <a:path w="6811009" h="1428114">
                <a:moveTo>
                  <a:pt x="6522644" y="358902"/>
                </a:moveTo>
                <a:lnTo>
                  <a:pt x="6517056" y="358394"/>
                </a:lnTo>
                <a:lnTo>
                  <a:pt x="6511849" y="355600"/>
                </a:lnTo>
                <a:lnTo>
                  <a:pt x="6511442" y="355092"/>
                </a:lnTo>
                <a:lnTo>
                  <a:pt x="6508293" y="351155"/>
                </a:lnTo>
                <a:lnTo>
                  <a:pt x="6505499" y="345313"/>
                </a:lnTo>
                <a:lnTo>
                  <a:pt x="6503975" y="338963"/>
                </a:lnTo>
                <a:lnTo>
                  <a:pt x="6503721" y="332486"/>
                </a:lnTo>
                <a:lnTo>
                  <a:pt x="6503721" y="283972"/>
                </a:lnTo>
                <a:lnTo>
                  <a:pt x="6503619" y="191376"/>
                </a:lnTo>
                <a:lnTo>
                  <a:pt x="6491198" y="153035"/>
                </a:lnTo>
                <a:lnTo>
                  <a:pt x="6461074" y="125018"/>
                </a:lnTo>
                <a:lnTo>
                  <a:pt x="6420536" y="113309"/>
                </a:lnTo>
                <a:lnTo>
                  <a:pt x="6399200" y="113284"/>
                </a:lnTo>
                <a:lnTo>
                  <a:pt x="6369469" y="114503"/>
                </a:lnTo>
                <a:lnTo>
                  <a:pt x="6339954" y="117716"/>
                </a:lnTo>
                <a:lnTo>
                  <a:pt x="6310719" y="122910"/>
                </a:lnTo>
                <a:lnTo>
                  <a:pt x="6281852" y="130048"/>
                </a:lnTo>
                <a:lnTo>
                  <a:pt x="6284011" y="183896"/>
                </a:lnTo>
                <a:lnTo>
                  <a:pt x="6392469" y="179324"/>
                </a:lnTo>
                <a:lnTo>
                  <a:pt x="6399301" y="179324"/>
                </a:lnTo>
                <a:lnTo>
                  <a:pt x="6426606" y="203898"/>
                </a:lnTo>
                <a:lnTo>
                  <a:pt x="6426505" y="229235"/>
                </a:lnTo>
                <a:lnTo>
                  <a:pt x="6426124" y="229273"/>
                </a:lnTo>
                <a:lnTo>
                  <a:pt x="6426124" y="283972"/>
                </a:lnTo>
                <a:lnTo>
                  <a:pt x="6426124" y="345948"/>
                </a:lnTo>
                <a:lnTo>
                  <a:pt x="6405753" y="351040"/>
                </a:lnTo>
                <a:lnTo>
                  <a:pt x="6393828" y="353174"/>
                </a:lnTo>
                <a:lnTo>
                  <a:pt x="6381763" y="354520"/>
                </a:lnTo>
                <a:lnTo>
                  <a:pt x="6369609" y="355092"/>
                </a:lnTo>
                <a:lnTo>
                  <a:pt x="6357315" y="353098"/>
                </a:lnTo>
                <a:lnTo>
                  <a:pt x="6348501" y="347129"/>
                </a:lnTo>
                <a:lnTo>
                  <a:pt x="6343193" y="337197"/>
                </a:lnTo>
                <a:lnTo>
                  <a:pt x="6341415" y="323342"/>
                </a:lnTo>
                <a:lnTo>
                  <a:pt x="6341161" y="320294"/>
                </a:lnTo>
                <a:lnTo>
                  <a:pt x="6341288" y="318770"/>
                </a:lnTo>
                <a:lnTo>
                  <a:pt x="6373673" y="288417"/>
                </a:lnTo>
                <a:lnTo>
                  <a:pt x="6426124" y="283972"/>
                </a:lnTo>
                <a:lnTo>
                  <a:pt x="6426124" y="229273"/>
                </a:lnTo>
                <a:lnTo>
                  <a:pt x="6344653" y="235407"/>
                </a:lnTo>
                <a:lnTo>
                  <a:pt x="6306324" y="246849"/>
                </a:lnTo>
                <a:lnTo>
                  <a:pt x="6268555" y="286727"/>
                </a:lnTo>
                <a:lnTo>
                  <a:pt x="6264033" y="323342"/>
                </a:lnTo>
                <a:lnTo>
                  <a:pt x="6269456" y="364109"/>
                </a:lnTo>
                <a:lnTo>
                  <a:pt x="6286208" y="393801"/>
                </a:lnTo>
                <a:lnTo>
                  <a:pt x="6314173" y="411632"/>
                </a:lnTo>
                <a:lnTo>
                  <a:pt x="6353353" y="417576"/>
                </a:lnTo>
                <a:lnTo>
                  <a:pt x="6375247" y="416140"/>
                </a:lnTo>
                <a:lnTo>
                  <a:pt x="6396787" y="412229"/>
                </a:lnTo>
                <a:lnTo>
                  <a:pt x="6417742" y="405917"/>
                </a:lnTo>
                <a:lnTo>
                  <a:pt x="6437935" y="397256"/>
                </a:lnTo>
                <a:lnTo>
                  <a:pt x="6446253" y="402501"/>
                </a:lnTo>
                <a:lnTo>
                  <a:pt x="6485077" y="415366"/>
                </a:lnTo>
                <a:lnTo>
                  <a:pt x="6520358" y="417576"/>
                </a:lnTo>
                <a:lnTo>
                  <a:pt x="6521145" y="397256"/>
                </a:lnTo>
                <a:lnTo>
                  <a:pt x="6522644" y="358902"/>
                </a:lnTo>
                <a:close/>
              </a:path>
              <a:path w="6811009" h="1428114">
                <a:moveTo>
                  <a:pt x="6530264" y="615696"/>
                </a:moveTo>
                <a:lnTo>
                  <a:pt x="6451524" y="615696"/>
                </a:lnTo>
                <a:lnTo>
                  <a:pt x="6402756" y="839597"/>
                </a:lnTo>
                <a:lnTo>
                  <a:pt x="6386500" y="839597"/>
                </a:lnTo>
                <a:lnTo>
                  <a:pt x="6340145" y="615696"/>
                </a:lnTo>
                <a:lnTo>
                  <a:pt x="6258992" y="615696"/>
                </a:lnTo>
                <a:lnTo>
                  <a:pt x="6329350" y="905256"/>
                </a:lnTo>
                <a:lnTo>
                  <a:pt x="6460033" y="905256"/>
                </a:lnTo>
                <a:lnTo>
                  <a:pt x="6530264" y="615696"/>
                </a:lnTo>
                <a:close/>
              </a:path>
              <a:path w="6811009" h="1428114">
                <a:moveTo>
                  <a:pt x="6810680" y="853313"/>
                </a:moveTo>
                <a:lnTo>
                  <a:pt x="6791757" y="778002"/>
                </a:lnTo>
                <a:lnTo>
                  <a:pt x="6791680" y="698766"/>
                </a:lnTo>
                <a:lnTo>
                  <a:pt x="6791541" y="685723"/>
                </a:lnTo>
                <a:lnTo>
                  <a:pt x="6779082" y="647738"/>
                </a:lnTo>
                <a:lnTo>
                  <a:pt x="6734924" y="613841"/>
                </a:lnTo>
                <a:lnTo>
                  <a:pt x="6686982" y="608076"/>
                </a:lnTo>
                <a:lnTo>
                  <a:pt x="6657327" y="609346"/>
                </a:lnTo>
                <a:lnTo>
                  <a:pt x="6627863" y="612559"/>
                </a:lnTo>
                <a:lnTo>
                  <a:pt x="6598679" y="617728"/>
                </a:lnTo>
                <a:lnTo>
                  <a:pt x="6569888" y="624840"/>
                </a:lnTo>
                <a:lnTo>
                  <a:pt x="6572047" y="678688"/>
                </a:lnTo>
                <a:lnTo>
                  <a:pt x="6680505" y="674243"/>
                </a:lnTo>
                <a:lnTo>
                  <a:pt x="6687312" y="674243"/>
                </a:lnTo>
                <a:lnTo>
                  <a:pt x="6714553" y="698766"/>
                </a:lnTo>
                <a:lnTo>
                  <a:pt x="6714541" y="724154"/>
                </a:lnTo>
                <a:lnTo>
                  <a:pt x="6714287" y="724179"/>
                </a:lnTo>
                <a:lnTo>
                  <a:pt x="6714287" y="778002"/>
                </a:lnTo>
                <a:lnTo>
                  <a:pt x="6714287" y="840105"/>
                </a:lnTo>
                <a:lnTo>
                  <a:pt x="6705524" y="842518"/>
                </a:lnTo>
                <a:lnTo>
                  <a:pt x="6693802" y="845375"/>
                </a:lnTo>
                <a:lnTo>
                  <a:pt x="6681940" y="847471"/>
                </a:lnTo>
                <a:lnTo>
                  <a:pt x="6669964" y="848804"/>
                </a:lnTo>
                <a:lnTo>
                  <a:pt x="6657899" y="849376"/>
                </a:lnTo>
                <a:lnTo>
                  <a:pt x="6645478" y="847407"/>
                </a:lnTo>
                <a:lnTo>
                  <a:pt x="6636639" y="841438"/>
                </a:lnTo>
                <a:lnTo>
                  <a:pt x="6631330" y="831481"/>
                </a:lnTo>
                <a:lnTo>
                  <a:pt x="6629578" y="817499"/>
                </a:lnTo>
                <a:lnTo>
                  <a:pt x="6629451" y="812927"/>
                </a:lnTo>
                <a:lnTo>
                  <a:pt x="6632346" y="800836"/>
                </a:lnTo>
                <a:lnTo>
                  <a:pt x="6639382" y="791108"/>
                </a:lnTo>
                <a:lnTo>
                  <a:pt x="6649517" y="784733"/>
                </a:lnTo>
                <a:lnTo>
                  <a:pt x="6661709" y="782701"/>
                </a:lnTo>
                <a:lnTo>
                  <a:pt x="6714287" y="778002"/>
                </a:lnTo>
                <a:lnTo>
                  <a:pt x="6714287" y="724179"/>
                </a:lnTo>
                <a:lnTo>
                  <a:pt x="6632689" y="730415"/>
                </a:lnTo>
                <a:lnTo>
                  <a:pt x="6594361" y="741997"/>
                </a:lnTo>
                <a:lnTo>
                  <a:pt x="6556591" y="781786"/>
                </a:lnTo>
                <a:lnTo>
                  <a:pt x="6551981" y="817626"/>
                </a:lnTo>
                <a:lnTo>
                  <a:pt x="6557556" y="859358"/>
                </a:lnTo>
                <a:lnTo>
                  <a:pt x="6574295" y="889114"/>
                </a:lnTo>
                <a:lnTo>
                  <a:pt x="6602235" y="906945"/>
                </a:lnTo>
                <a:lnTo>
                  <a:pt x="6641389" y="912876"/>
                </a:lnTo>
                <a:lnTo>
                  <a:pt x="6663283" y="911453"/>
                </a:lnTo>
                <a:lnTo>
                  <a:pt x="6684810" y="907592"/>
                </a:lnTo>
                <a:lnTo>
                  <a:pt x="6705778" y="901331"/>
                </a:lnTo>
                <a:lnTo>
                  <a:pt x="6725971" y="892683"/>
                </a:lnTo>
                <a:lnTo>
                  <a:pt x="6734289" y="897928"/>
                </a:lnTo>
                <a:lnTo>
                  <a:pt x="6773113" y="910831"/>
                </a:lnTo>
                <a:lnTo>
                  <a:pt x="6808394" y="912876"/>
                </a:lnTo>
                <a:lnTo>
                  <a:pt x="6809168" y="892683"/>
                </a:lnTo>
                <a:lnTo>
                  <a:pt x="6810680" y="853313"/>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2588238" y="6283450"/>
            <a:ext cx="2034053" cy="434877"/>
          </a:xfrm>
          <a:prstGeom prst="rect">
            <a:avLst/>
          </a:prstGeom>
        </p:spPr>
      </p:pic>
      <p:pic>
        <p:nvPicPr>
          <p:cNvPr id="19" name="bg object 19"/>
          <p:cNvPicPr/>
          <p:nvPr/>
        </p:nvPicPr>
        <p:blipFill>
          <a:blip r:embed="rId4" cstate="print"/>
          <a:stretch>
            <a:fillRect/>
          </a:stretch>
        </p:blipFill>
        <p:spPr>
          <a:xfrm>
            <a:off x="7536321" y="6100852"/>
            <a:ext cx="1991611" cy="612239"/>
          </a:xfrm>
          <a:prstGeom prst="rect">
            <a:avLst/>
          </a:prstGeom>
        </p:spPr>
      </p:pic>
      <p:pic>
        <p:nvPicPr>
          <p:cNvPr id="20" name="bg object 20"/>
          <p:cNvPicPr/>
          <p:nvPr/>
        </p:nvPicPr>
        <p:blipFill>
          <a:blip r:embed="rId5" cstate="print"/>
          <a:stretch>
            <a:fillRect/>
          </a:stretch>
        </p:blipFill>
        <p:spPr>
          <a:xfrm>
            <a:off x="5034053" y="6193795"/>
            <a:ext cx="1151729" cy="51450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B0C9430-D84F-433C-AAD4-EF34146B96AC}" type="datetime1">
              <a:rPr lang="en-US" smtClean="0"/>
              <a:t>4/1/2026</a:t>
            </a:fld>
            <a:endParaRPr lang="en-US"/>
          </a:p>
        </p:txBody>
      </p:sp>
      <p:sp>
        <p:nvSpPr>
          <p:cNvPr id="4" name="Holder 4"/>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4766" y="158876"/>
            <a:ext cx="10197465" cy="513715"/>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a:xfrm>
            <a:off x="431037" y="1234186"/>
            <a:ext cx="6622415" cy="145288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344E1C9A-4E9C-451D-898F-5584FEA1D52E}" type="datetime1">
              <a:rPr lang="en-US" smtClean="0"/>
              <a:t>4/1/2026</a:t>
            </a:fld>
            <a:endParaRPr lang="en-US"/>
          </a:p>
        </p:txBody>
      </p:sp>
      <p:sp>
        <p:nvSpPr>
          <p:cNvPr id="6" name="Holder 6"/>
          <p:cNvSpPr>
            <a:spLocks noGrp="1"/>
          </p:cNvSpPr>
          <p:nvPr>
            <p:ph type="sldNum" sz="quarter" idx="7"/>
          </p:nvPr>
        </p:nvSpPr>
        <p:spPr>
          <a:xfrm>
            <a:off x="11241023" y="6236673"/>
            <a:ext cx="305689" cy="305673"/>
          </a:xfrm>
          <a:prstGeom prst="rect">
            <a:avLst/>
          </a:prstGeom>
        </p:spPr>
        <p:txBody>
          <a:bodyPr wrap="square" lIns="0" tIns="0" rIns="0" bIns="0">
            <a:spAutoFit/>
          </a:bodyPr>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www.provincecomuni.eu/" TargetMode="External"/><Relationship Id="rId7" Type="http://schemas.openxmlformats.org/officeDocument/2006/relationships/image" Target="../media/image12.png"/><Relationship Id="rId2" Type="http://schemas.openxmlformats.org/officeDocument/2006/relationships/hyperlink" Target="http://www.pi-co.eu/"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4.png"/><Relationship Id="rId4" Type="http://schemas.openxmlformats.org/officeDocument/2006/relationships/hyperlink" Target="http://www.provinceditalia.it/"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a:t>
            </a:fld>
            <a:endParaRPr spc="-25" dirty="0">
              <a:solidFill>
                <a:srgbClr val="FFFFFF"/>
              </a:solidFill>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2800" b="1" dirty="0">
              <a:solidFill>
                <a:schemeClr val="bg1"/>
              </a:solidFill>
              <a:latin typeface="Aharoni" panose="020F0502020204030204" pitchFamily="2" charset="-79"/>
              <a:cs typeface="Aharoni" panose="020F0502020204030204" pitchFamily="2" charset="-79"/>
            </a:endParaRPr>
          </a:p>
          <a:p>
            <a:pPr algn="ctr"/>
            <a:r>
              <a:rPr lang="it-IT" sz="2800" b="1" dirty="0">
                <a:solidFill>
                  <a:schemeClr val="bg1"/>
                </a:solidFill>
                <a:latin typeface="Aharoni" panose="020F0502020204030204" pitchFamily="2" charset="-79"/>
                <a:cs typeface="Aharoni" panose="020F0502020204030204" pitchFamily="2" charset="-79"/>
              </a:rPr>
              <a:t> </a:t>
            </a:r>
          </a:p>
          <a:p>
            <a:pPr algn="ctr">
              <a:lnSpc>
                <a:spcPct val="107000"/>
              </a:lnSpc>
              <a:spcAft>
                <a:spcPts val="800"/>
              </a:spcAft>
              <a:buNone/>
            </a:pPr>
            <a:endParaRPr lang="it-IT" sz="2800" b="1" dirty="0">
              <a:solidFill>
                <a:schemeClr val="bg1"/>
              </a:solidFill>
              <a:latin typeface="Aharoni" panose="020F0502020204030204" pitchFamily="2" charset="-79"/>
              <a:cs typeface="Aharoni" panose="020F0502020204030204" pitchFamily="2" charset="-79"/>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0" y="198269"/>
            <a:ext cx="2038751" cy="1141540"/>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249" y="558588"/>
            <a:ext cx="2191151" cy="678356"/>
          </a:xfrm>
          <a:prstGeom prst="rect">
            <a:avLst/>
          </a:prstGeom>
        </p:spPr>
      </p:pic>
      <p:pic>
        <p:nvPicPr>
          <p:cNvPr id="2" name="Immagine 1">
            <a:extLst>
              <a:ext uri="{FF2B5EF4-FFF2-40B4-BE49-F238E27FC236}">
                <a16:creationId xmlns:a16="http://schemas.microsoft.com/office/drawing/2014/main" id="{84A5CBFD-6B76-7EA1-7FE1-5D20650B44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474BD8F6-161C-5639-16E8-35B3F3CDF5C3}"/>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4844501" y="561417"/>
            <a:ext cx="2502998" cy="549486"/>
          </a:xfrm>
          <a:prstGeom prst="rect">
            <a:avLst/>
          </a:prstGeom>
        </p:spPr>
      </p:pic>
      <p:sp>
        <p:nvSpPr>
          <p:cNvPr id="8" name="CasellaDiTesto 7">
            <a:extLst>
              <a:ext uri="{FF2B5EF4-FFF2-40B4-BE49-F238E27FC236}">
                <a16:creationId xmlns:a16="http://schemas.microsoft.com/office/drawing/2014/main" id="{5B6CB842-6E5E-AFBB-0EBC-2A606C567BFE}"/>
              </a:ext>
            </a:extLst>
          </p:cNvPr>
          <p:cNvSpPr txBox="1"/>
          <p:nvPr/>
        </p:nvSpPr>
        <p:spPr>
          <a:xfrm>
            <a:off x="942881" y="1632926"/>
            <a:ext cx="10173502" cy="717569"/>
          </a:xfrm>
          <a:prstGeom prst="rect">
            <a:avLst/>
          </a:prstGeom>
          <a:noFill/>
        </p:spPr>
        <p:txBody>
          <a:bodyPr wrap="square">
            <a:spAutoFit/>
          </a:bodyPr>
          <a:lstStyle/>
          <a:p>
            <a:pPr algn="ctr">
              <a:lnSpc>
                <a:spcPct val="107000"/>
              </a:lnSpc>
              <a:spcAft>
                <a:spcPts val="800"/>
              </a:spcAft>
              <a:buNone/>
            </a:pPr>
            <a:r>
              <a:rPr lang="it-IT" sz="16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6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EDA5358-602B-1421-556B-3F7F5E734CE8}"/>
              </a:ext>
            </a:extLst>
          </p:cNvPr>
          <p:cNvSpPr txBox="1"/>
          <p:nvPr/>
        </p:nvSpPr>
        <p:spPr>
          <a:xfrm>
            <a:off x="942881" y="2872518"/>
            <a:ext cx="10173502" cy="1737270"/>
          </a:xfrm>
          <a:prstGeom prst="rect">
            <a:avLst/>
          </a:prstGeom>
          <a:noFill/>
        </p:spPr>
        <p:txBody>
          <a:bodyPr wrap="square">
            <a:spAutoFit/>
          </a:bodyPr>
          <a:lstStyle/>
          <a:p>
            <a:pPr algn="ctr">
              <a:lnSpc>
                <a:spcPct val="107000"/>
              </a:lnSpc>
              <a:spcAft>
                <a:spcPts val="800"/>
              </a:spcAft>
              <a:buNone/>
            </a:pPr>
            <a:r>
              <a:rPr lang="it-IT" sz="2800" b="1" dirty="0">
                <a:solidFill>
                  <a:schemeClr val="bg1"/>
                </a:solidFill>
                <a:latin typeface="Aharoni" panose="020F0502020204030204" pitchFamily="2" charset="-79"/>
                <a:cs typeface="Aharoni" panose="020F0502020204030204" pitchFamily="2" charset="-79"/>
              </a:rPr>
              <a:t>Lezione «Lavoro in presenza e lavoro in </a:t>
            </a:r>
            <a:r>
              <a:rPr lang="it-IT" sz="2800" b="1" dirty="0" err="1">
                <a:solidFill>
                  <a:schemeClr val="bg1"/>
                </a:solidFill>
                <a:latin typeface="Aharoni" panose="020F0502020204030204" pitchFamily="2" charset="-79"/>
                <a:cs typeface="Aharoni" panose="020F0502020204030204" pitchFamily="2" charset="-79"/>
              </a:rPr>
              <a:t>smart</a:t>
            </a:r>
            <a:r>
              <a:rPr lang="it-IT" sz="2800" b="1" dirty="0">
                <a:solidFill>
                  <a:schemeClr val="bg1"/>
                </a:solidFill>
                <a:latin typeface="Aharoni" panose="020F0502020204030204" pitchFamily="2" charset="-79"/>
                <a:cs typeface="Aharoni" panose="020F0502020204030204" pitchFamily="2" charset="-79"/>
              </a:rPr>
              <a:t> </a:t>
            </a:r>
            <a:r>
              <a:rPr lang="it-IT" sz="2800" b="1" dirty="0" err="1">
                <a:solidFill>
                  <a:schemeClr val="bg1"/>
                </a:solidFill>
                <a:latin typeface="Aharoni" panose="020F0502020204030204" pitchFamily="2" charset="-79"/>
                <a:cs typeface="Aharoni" panose="020F0502020204030204" pitchFamily="2" charset="-79"/>
              </a:rPr>
              <a:t>working</a:t>
            </a:r>
            <a:r>
              <a:rPr lang="it-IT" sz="2800" b="1" dirty="0">
                <a:solidFill>
                  <a:schemeClr val="bg1"/>
                </a:solidFill>
                <a:latin typeface="Aharoni" panose="020F0502020204030204" pitchFamily="2" charset="-79"/>
                <a:cs typeface="Aharoni" panose="020F0502020204030204" pitchFamily="2" charset="-79"/>
              </a:rPr>
              <a:t>: limiti ed opportunità»</a:t>
            </a:r>
          </a:p>
          <a:p>
            <a:pPr algn="ctr">
              <a:lnSpc>
                <a:spcPct val="107000"/>
              </a:lnSpc>
              <a:spcAft>
                <a:spcPts val="800"/>
              </a:spcAft>
              <a:buNone/>
            </a:pPr>
            <a:br>
              <a:rPr lang="it-IT" sz="1800" b="1" dirty="0">
                <a:solidFill>
                  <a:schemeClr val="bg1"/>
                </a:solidFill>
                <a:latin typeface="Aharoni" panose="020F0502020204030204" pitchFamily="2" charset="-79"/>
                <a:cs typeface="Aharoni" panose="020F0502020204030204" pitchFamily="2" charset="-79"/>
              </a:rPr>
            </a:br>
            <a:r>
              <a:rPr lang="it-IT" sz="2000" b="1" dirty="0">
                <a:solidFill>
                  <a:schemeClr val="bg1"/>
                </a:solidFill>
                <a:latin typeface="Aharoni" panose="020F0502020204030204" pitchFamily="2" charset="-79"/>
                <a:cs typeface="Aharoni" panose="020F0502020204030204" pitchFamily="2" charset="-79"/>
              </a:rPr>
              <a:t>Dott. Paolo Ricciarelli</a:t>
            </a:r>
          </a:p>
        </p:txBody>
      </p:sp>
      <p:sp>
        <p:nvSpPr>
          <p:cNvPr id="10" name="CasellaDiTesto 9">
            <a:extLst>
              <a:ext uri="{FF2B5EF4-FFF2-40B4-BE49-F238E27FC236}">
                <a16:creationId xmlns:a16="http://schemas.microsoft.com/office/drawing/2014/main" id="{D5ECE43A-3FB7-0821-526C-53DCB5B0F178}"/>
              </a:ext>
            </a:extLst>
          </p:cNvPr>
          <p:cNvSpPr txBox="1"/>
          <p:nvPr/>
        </p:nvSpPr>
        <p:spPr>
          <a:xfrm>
            <a:off x="609600" y="4397912"/>
            <a:ext cx="10173502" cy="745589"/>
          </a:xfrm>
          <a:prstGeom prst="rect">
            <a:avLst/>
          </a:prstGeom>
          <a:noFill/>
        </p:spPr>
        <p:txBody>
          <a:bodyPr wrap="square">
            <a:spAutoFit/>
          </a:bodyPr>
          <a:lstStyle/>
          <a:p>
            <a:pPr algn="r">
              <a:lnSpc>
                <a:spcPct val="107000"/>
              </a:lnSpc>
              <a:spcAft>
                <a:spcPts val="800"/>
              </a:spcAft>
              <a:buNone/>
            </a:pPr>
            <a:r>
              <a:rPr lang="it-IT" sz="2000" b="1" dirty="0">
                <a:solidFill>
                  <a:schemeClr val="bg1"/>
                </a:solidFill>
                <a:latin typeface="Aharoni" panose="020F0502020204030204" pitchFamily="2" charset="-79"/>
                <a:cs typeface="Aharoni" panose="020F0502020204030204" pitchFamily="2" charset="-79"/>
              </a:rPr>
              <a:t>2 aprile 2026</a:t>
            </a:r>
            <a:br>
              <a:rPr lang="it-IT" sz="2000" b="1" dirty="0">
                <a:solidFill>
                  <a:schemeClr val="bg1"/>
                </a:solidFill>
                <a:latin typeface="Aharoni" panose="020F0502020204030204" pitchFamily="2" charset="-79"/>
                <a:cs typeface="Aharoni" panose="020F0502020204030204" pitchFamily="2" charset="-79"/>
              </a:rPr>
            </a:br>
            <a:r>
              <a:rPr lang="it-IT" sz="2000" b="1" dirty="0">
                <a:solidFill>
                  <a:schemeClr val="bg1"/>
                </a:solidFill>
                <a:latin typeface="Aharoni" panose="020F0502020204030204" pitchFamily="2" charset="-79"/>
                <a:cs typeface="Aharoni" panose="020F0502020204030204" pitchFamily="2" charset="-79"/>
              </a:rPr>
              <a:t>12:00 – 13:30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94766"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(L’ECCESSO DI) FONTI DELL’ISTITUTO LAVORO AGILE (O SMART WORKING)</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990600" y="1600200"/>
            <a:ext cx="10797310" cy="45600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L’ACCORDO INDIVIDUALE</a:t>
            </a:r>
          </a:p>
          <a:p>
            <a:pPr marL="0" marR="0" lvl="0" indent="0" algn="ctr" defTabSz="914400" eaLnBrk="1" fontAlgn="auto" latinLnBrk="0" hangingPunct="1">
              <a:lnSpc>
                <a:spcPct val="100000"/>
              </a:lnSpc>
              <a:spcBef>
                <a:spcPts val="0"/>
              </a:spcBef>
              <a:spcAft>
                <a:spcPts val="0"/>
              </a:spcAft>
              <a:buClrTx/>
              <a:buSzTx/>
              <a:buFontTx/>
              <a:buNone/>
              <a:tabLst/>
              <a:defRPr/>
            </a:pPr>
            <a:r>
              <a:rPr lang="it-IT" sz="2000" dirty="0">
                <a:solidFill>
                  <a:srgbClr val="C00000"/>
                </a:solidFill>
                <a:latin typeface="Calibri"/>
              </a:rPr>
              <a:t>(stipulato per iscritto fra dirigente e lavoratore)</a:t>
            </a:r>
            <a:endParaRPr kumimoji="0" lang="it-IT" sz="20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lang="it-IT" sz="2000" dirty="0">
                <a:solidFill>
                  <a:srgbClr val="0070C0"/>
                </a:solidFill>
                <a:latin typeface="Calibri"/>
              </a:rPr>
              <a:t>DEFINISCE NEL DETTAGLIO LA DURATA E  LE GIORNATE IN LAVORO AGILE (ES. UNA A SETTIMANA)</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kumimoji="0" lang="it-IT" sz="2000" b="0" i="0" u="none" strike="noStrike" kern="0" cap="none" spc="0" normalizeH="0" baseline="0" noProof="0" dirty="0">
              <a:ln>
                <a:noFill/>
              </a:ln>
              <a:solidFill>
                <a:srgbClr val="0070C0"/>
              </a:solidFill>
              <a:effectLst/>
              <a:uLnTx/>
              <a:uFillTx/>
              <a:latin typeface="Calibri"/>
              <a:ea typeface="+mn-ea"/>
              <a:cs typeface="+mn-cs"/>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sz="2000" b="0" i="0" u="none" strike="noStrike" kern="0" cap="none" spc="0" normalizeH="0" baseline="0" noProof="0" dirty="0">
                <a:ln>
                  <a:noFill/>
                </a:ln>
                <a:solidFill>
                  <a:srgbClr val="0070C0"/>
                </a:solidFill>
                <a:effectLst/>
                <a:uLnTx/>
                <a:uFillTx/>
                <a:latin typeface="Calibri"/>
                <a:ea typeface="+mn-ea"/>
                <a:cs typeface="+mn-cs"/>
              </a:rPr>
              <a:t>DEFINISCE NEL DETTAGLIO I TEMPI PER IL RECESSO DELLE PARTI</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lang="it-IT" sz="2000" dirty="0">
              <a:solidFill>
                <a:srgbClr val="0070C0"/>
              </a:solidFill>
              <a:latin typeface="Calibri"/>
            </a:endParaRPr>
          </a:p>
          <a:p>
            <a:pPr marL="342900" indent="-342900" algn="just">
              <a:buFontTx/>
              <a:buChar char="-"/>
              <a:defRPr/>
            </a:pPr>
            <a:r>
              <a:rPr lang="it-IT" sz="2000" dirty="0">
                <a:solidFill>
                  <a:srgbClr val="0070C0"/>
                </a:solidFill>
              </a:rPr>
              <a:t>DEFINISCE NEL DETTAGLIO LE FASCE DI CONTATTABILITA’ / INOPERABILITA’</a:t>
            </a:r>
          </a:p>
          <a:p>
            <a:pPr marL="342900" indent="-342900" algn="just">
              <a:buFontTx/>
              <a:buChar char="-"/>
              <a:defRPr/>
            </a:pPr>
            <a:endParaRPr lang="it-IT" sz="2000" dirty="0">
              <a:solidFill>
                <a:srgbClr val="0070C0"/>
              </a:solidFill>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sz="2000" b="0" i="0" u="none" strike="noStrike" kern="0" cap="none" spc="0" normalizeH="0" baseline="0" noProof="0" dirty="0">
                <a:ln>
                  <a:noFill/>
                </a:ln>
                <a:solidFill>
                  <a:srgbClr val="0070C0"/>
                </a:solidFill>
                <a:effectLst/>
                <a:uLnTx/>
                <a:uFillTx/>
                <a:latin typeface="Calibri"/>
                <a:ea typeface="+mn-ea"/>
                <a:cs typeface="+mn-cs"/>
              </a:rPr>
              <a:t>DEFINISCE NEL DETTAGLIO CHI METTE A DISPOSIZIONE LA STRUMENTAZIONE INFORMATICA ED I REQUISITI DI CONNESSIONE</a:t>
            </a:r>
          </a:p>
          <a:p>
            <a:pPr marR="0" lvl="0" algn="just" defTabSz="914400" eaLnBrk="1" fontAlgn="auto" latinLnBrk="0" hangingPunct="1">
              <a:lnSpc>
                <a:spcPct val="100000"/>
              </a:lnSpc>
              <a:spcBef>
                <a:spcPts val="0"/>
              </a:spcBef>
              <a:spcAft>
                <a:spcPts val="0"/>
              </a:spcAft>
              <a:buClrTx/>
              <a:buSzTx/>
              <a:tabLst/>
              <a:defRPr/>
            </a:pPr>
            <a:endParaRPr lang="it-IT" sz="2000" dirty="0">
              <a:solidFill>
                <a:srgbClr val="0070C0"/>
              </a:solidFill>
              <a:latin typeface="Calibri"/>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sz="2000" b="0" i="0" u="none" strike="noStrike" kern="0" cap="none" spc="0" normalizeH="0" baseline="0" noProof="0" dirty="0">
                <a:ln>
                  <a:noFill/>
                </a:ln>
                <a:solidFill>
                  <a:srgbClr val="0070C0"/>
                </a:solidFill>
                <a:effectLst/>
                <a:uLnTx/>
                <a:uFillTx/>
                <a:latin typeface="Calibri"/>
                <a:ea typeface="+mn-ea"/>
                <a:cs typeface="+mn-cs"/>
              </a:rPr>
              <a:t>DEFINISCE LE MODALITA’ DI INDIVIDUAZIONE DELLE ATTIVITA’ DA SVOLGERE, LE MODALITA’ DI RENDICONTAZIONE E DI CONTROLLO DEL LAVORO SVOLTO</a:t>
            </a:r>
          </a:p>
        </p:txBody>
      </p:sp>
      <p:sp>
        <p:nvSpPr>
          <p:cNvPr id="49" name="object 29">
            <a:extLst>
              <a:ext uri="{FF2B5EF4-FFF2-40B4-BE49-F238E27FC236}">
                <a16:creationId xmlns:a16="http://schemas.microsoft.com/office/drawing/2014/main" id="{660795C6-2930-FA2C-904C-93B73801B727}"/>
              </a:ext>
            </a:extLst>
          </p:cNvPr>
          <p:cNvSpPr/>
          <p:nvPr/>
        </p:nvSpPr>
        <p:spPr>
          <a:xfrm>
            <a:off x="11689186" y="98919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4914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462113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rPr>
              <a:t>I VANTAGGI DEL LAVORO AGILE</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959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CONSENTE GRANDE FLESSIBILITA’ NELL’ORARIO DI LAVORO</a:t>
            </a:r>
          </a:p>
          <a:p>
            <a:pPr marR="0" lvl="0" algn="ctr" defTabSz="914400" eaLnBrk="1" fontAlgn="auto" latinLnBrk="0" hangingPunct="1">
              <a:lnSpc>
                <a:spcPct val="100000"/>
              </a:lnSpc>
              <a:spcBef>
                <a:spcPts val="0"/>
              </a:spcBef>
              <a:spcAft>
                <a:spcPts val="0"/>
              </a:spcAft>
              <a:buClrTx/>
              <a:buSzTx/>
              <a:tabLst/>
              <a:defRPr/>
            </a:pPr>
            <a:endParaRPr lang="it-IT" sz="2200" dirty="0">
              <a:solidFill>
                <a:srgbClr val="FF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AIUTA A CONCILIARE LE ESIGENZE PRIVATE CON QUELLE DI LAVORO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200" dirty="0">
              <a:solidFill>
                <a:srgbClr val="FF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RIDUCE LO STRESS ED I RISCHI PERSONALI PER I PENDOLARI</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200" dirty="0">
              <a:solidFill>
                <a:srgbClr val="FF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RIDUCE I COSTI DI SPOSTAMENTO E L’IMPATTO AMBIENTALE</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200" dirty="0">
              <a:solidFill>
                <a:srgbClr val="FF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HA UN CARATTERE INCLUSIVO PER PERSONE CON DIFFICOLTA’ DI SPOSTAMENTO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672588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consente grande flessibilità di orario</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959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lang="it-IT" sz="2400" b="1" dirty="0">
              <a:solidFill>
                <a:srgbClr val="C00000"/>
              </a:solidFill>
              <a:latin typeface="Calibri"/>
            </a:endParaRPr>
          </a:p>
          <a:p>
            <a:pPr marR="0" lvl="0" algn="ctr" defTabSz="914400" eaLnBrk="1" fontAlgn="auto" latinLnBrk="0" hangingPunct="1">
              <a:lnSpc>
                <a:spcPct val="100000"/>
              </a:lnSpc>
              <a:spcBef>
                <a:spcPts val="0"/>
              </a:spcBef>
              <a:spcAft>
                <a:spcPts val="0"/>
              </a:spcAft>
              <a:buClrTx/>
              <a:buSzTx/>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r>
              <a:rPr kumimoji="0" lang="it-IT" sz="2400" b="1" i="0" u="none" strike="noStrike" kern="0" cap="none" spc="0" normalizeH="0" baseline="0" noProof="0" dirty="0">
                <a:ln>
                  <a:noFill/>
                </a:ln>
                <a:solidFill>
                  <a:srgbClr val="C00000"/>
                </a:solidFill>
                <a:effectLst/>
                <a:uLnTx/>
                <a:uFillTx/>
                <a:latin typeface="Calibri"/>
                <a:ea typeface="+mn-ea"/>
                <a:cs typeface="+mn-cs"/>
              </a:rPr>
              <a:t>CONSENTE GRANDE FLESSIBILITA’ NELL’ORARIO DI LAVORO</a:t>
            </a:r>
          </a:p>
          <a:p>
            <a:pPr marR="0" lvl="0" algn="ctr" defTabSz="914400" eaLnBrk="1" fontAlgn="auto" latinLnBrk="0" hangingPunct="1">
              <a:lnSpc>
                <a:spcPct val="100000"/>
              </a:lnSpc>
              <a:spcBef>
                <a:spcPts val="0"/>
              </a:spcBef>
              <a:spcAft>
                <a:spcPts val="0"/>
              </a:spcAft>
              <a:buClrTx/>
              <a:buSzTx/>
              <a:tabLst/>
              <a:defRPr/>
            </a:pPr>
            <a:endParaRPr lang="it-IT" sz="24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NEL RISPETTO DELLE FASCE DI CONTATTABILITA’ E DEI TEMPI DI INOPERABILITA’ IL LAVORATORE E’ LIBERO DI ORGANIZZARE IL PROPRIO TEMPO DI LAVORO NELL’ARCO DELLA GIORNATA</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QUESTO CONSENTE DI RIDURRE LO STRESS LAVORATIVO E AIUTA A TROVARE I PROPRI TEMPI DI LAVORO E DI RIPOSO IN AUTONOMIA</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IN GENERALE, FORNISCE UNA SENSAZIONE DI MIGLIORE GESTIONE DELLA PROPRIA VITA</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INSEGNA O ABITUA A LAVORARE PER OBIETTIVI, CONCENTRANDOSI SUL «PRODOTTO» DELLA PROPRIA PERFORMANCE FINALIZZATO ALL’IMPATTO DI VALORE PUBBLICO</a:t>
            </a:r>
          </a:p>
          <a:p>
            <a:pPr marR="0" lvl="0" algn="ctr" defTabSz="914400" eaLnBrk="1" fontAlgn="auto" latinLnBrk="0" hangingPunct="1">
              <a:lnSpc>
                <a:spcPct val="100000"/>
              </a:lnSpc>
              <a:spcBef>
                <a:spcPts val="0"/>
              </a:spcBef>
              <a:spcAft>
                <a:spcPts val="0"/>
              </a:spcAft>
              <a:buClrTx/>
              <a:buSzTx/>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16166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conciliazione tempi di vita e di lavoro</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2209800"/>
            <a:ext cx="11158854" cy="38273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lang="it-IT" sz="2400" b="1" dirty="0">
              <a:solidFill>
                <a:srgbClr val="0070C0"/>
              </a:solidFill>
            </a:endParaRPr>
          </a:p>
          <a:p>
            <a:pPr marR="0" lvl="0" algn="ctr" defTabSz="914400" eaLnBrk="1" fontAlgn="auto" latinLnBrk="0" hangingPunct="1">
              <a:lnSpc>
                <a:spcPct val="100000"/>
              </a:lnSpc>
              <a:spcBef>
                <a:spcPts val="0"/>
              </a:spcBef>
              <a:spcAft>
                <a:spcPts val="0"/>
              </a:spcAft>
              <a:buClrTx/>
              <a:buSzTx/>
              <a:tabLst/>
              <a:defRPr/>
            </a:pPr>
            <a:r>
              <a:rPr lang="it-IT" sz="2400" b="1" dirty="0">
                <a:solidFill>
                  <a:srgbClr val="0070C0"/>
                </a:solidFill>
              </a:rPr>
              <a:t>AIUTA A CONCILIARE LE ESIGENZE PRIVATE CON QUELLE DI LAVORO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CONSENTE DI DEDICARSI AGLI IMPEGNI FAMILIARI / PERSONALI IN ORARI SOLITAMENTE IMPEGNATI DAI TEMPI LAVORATIVI</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PERMETTE DI ALTERNARSI MEGLIO CON IL PARTNER O COMUNQUE DI DEDICARSI MEGLIO ALLA CURA DEI FIGLI IN TENERA ETA’ O ALLA CURA DI FAMILIARI CON PROBLEMI DI SALUTE O CON NECESSITA’ DI CURA E SOSTEGNO</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CONSENTE MOMENTI DI «</a:t>
            </a:r>
            <a:r>
              <a:rPr kumimoji="0" lang="it-IT" sz="2400" b="1" i="0" u="none" strike="noStrike" kern="0" cap="none" spc="0" normalizeH="0" baseline="0" noProof="0" dirty="0">
                <a:ln>
                  <a:noFill/>
                </a:ln>
                <a:solidFill>
                  <a:srgbClr val="C00000"/>
                </a:solidFill>
                <a:effectLst/>
                <a:uLnTx/>
                <a:uFillTx/>
                <a:latin typeface="Calibri"/>
                <a:ea typeface="+mn-ea"/>
                <a:cs typeface="+mn-cs"/>
              </a:rPr>
              <a:t>TEMPO</a:t>
            </a:r>
            <a:r>
              <a:rPr kumimoji="0" lang="it-IT" sz="2000" b="1" i="0" u="none" strike="noStrike" kern="0" cap="none" spc="0" normalizeH="0" baseline="0" noProof="0" dirty="0">
                <a:ln>
                  <a:noFill/>
                </a:ln>
                <a:solidFill>
                  <a:srgbClr val="C00000"/>
                </a:solidFill>
                <a:effectLst/>
                <a:uLnTx/>
                <a:uFillTx/>
                <a:latin typeface="Calibri"/>
                <a:ea typeface="+mn-ea"/>
                <a:cs typeface="+mn-cs"/>
              </a:rPr>
              <a:t> LIBERO» PER IL RECUPERO DALLO STRESS PSICO/FISICO </a:t>
            </a:r>
          </a:p>
          <a:p>
            <a:pPr marR="0" lvl="0" algn="ctr" defTabSz="914400" eaLnBrk="1" fontAlgn="auto" latinLnBrk="0" hangingPunct="1">
              <a:lnSpc>
                <a:spcPct val="100000"/>
              </a:lnSpc>
              <a:spcBef>
                <a:spcPts val="0"/>
              </a:spcBef>
              <a:spcAft>
                <a:spcPts val="0"/>
              </a:spcAft>
              <a:buClrTx/>
              <a:buSzTx/>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GESTITI IN AUTONOMIA</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303157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riduce lo stress per i pendolari</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924032"/>
            <a:ext cx="10419944" cy="41131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C00000"/>
                </a:solidFill>
                <a:latin typeface="Calibri"/>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lang="it-IT" sz="2400" b="1" dirty="0">
              <a:solidFill>
                <a:srgbClr val="C00000"/>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it-IT" sz="2400" b="1" dirty="0">
              <a:solidFill>
                <a:srgbClr val="C00000"/>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it-IT" sz="2400" b="1" dirty="0">
              <a:solidFill>
                <a:srgbClr val="C00000"/>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C00000"/>
                </a:solidFill>
                <a:latin typeface="Calibri"/>
              </a:rPr>
              <a:t>RIDUCE LO STRESS ED I RISCHI TIPICI DEL PENDOLARISMO</a:t>
            </a: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EVITA DI UTILIZZARE MOLTE ENERGIE PSICO/FISICHE SOLO PER GLI SPOSTAMENTI </a:t>
            </a:r>
          </a:p>
          <a:p>
            <a:pPr marR="0" lvl="0" algn="ctr" defTabSz="914400" eaLnBrk="1" fontAlgn="auto" latinLnBrk="0" hangingPunct="1">
              <a:lnSpc>
                <a:spcPct val="100000"/>
              </a:lnSpc>
              <a:spcBef>
                <a:spcPts val="0"/>
              </a:spcBef>
              <a:spcAft>
                <a:spcPts val="0"/>
              </a:spcAft>
              <a:buClrTx/>
              <a:buSzTx/>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CASA – LAVORO</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RIDUCE LA SENSAZIONE DI DIPENDENZA DA FATTORI </a:t>
            </a:r>
            <a:r>
              <a:rPr lang="it-IT" sz="2000" b="1" dirty="0">
                <a:solidFill>
                  <a:srgbClr val="0070C0"/>
                </a:solidFill>
                <a:latin typeface="Calibri"/>
              </a:rPr>
              <a:t>ESTERNI PER EROGARE UNA </a:t>
            </a:r>
          </a:p>
          <a:p>
            <a:pPr marR="0" lvl="0" algn="ctr" defTabSz="914400" eaLnBrk="1" fontAlgn="auto" latinLnBrk="0" hangingPunct="1">
              <a:lnSpc>
                <a:spcPct val="100000"/>
              </a:lnSpc>
              <a:spcBef>
                <a:spcPts val="0"/>
              </a:spcBef>
              <a:spcAft>
                <a:spcPts val="0"/>
              </a:spcAft>
              <a:buClrTx/>
              <a:buSzTx/>
              <a:tabLst/>
              <a:defRPr/>
            </a:pPr>
            <a:r>
              <a:rPr lang="it-IT" sz="2000" b="1" dirty="0">
                <a:solidFill>
                  <a:srgbClr val="0070C0"/>
                </a:solidFill>
                <a:latin typeface="Calibri"/>
              </a:rPr>
              <a:t>PRESTAZIONE LAVORATIVA DI QUALITA’</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RIDUCE FINO AD AZZERARLI I RISCHI LEGATI AGLI SPOSTAMENTI (IMPREVISTI, INCIDENTI)</a:t>
            </a:r>
          </a:p>
          <a:p>
            <a:pPr marR="0" lvl="0" algn="ctr" defTabSz="914400" eaLnBrk="1" fontAlgn="auto" latinLnBrk="0" hangingPunct="1">
              <a:lnSpc>
                <a:spcPct val="100000"/>
              </a:lnSpc>
              <a:spcBef>
                <a:spcPts val="0"/>
              </a:spcBef>
              <a:spcAft>
                <a:spcPts val="0"/>
              </a:spcAft>
              <a:buClrTx/>
              <a:buSzTx/>
              <a:tabLst/>
              <a:defRPr/>
            </a:pPr>
            <a:endParaRPr lang="it-IT" sz="2000" b="1" dirty="0">
              <a:solidFill>
                <a:srgbClr val="0070C0"/>
              </a:solidFill>
              <a:latin typeface="Calibri"/>
            </a:endParaRPr>
          </a:p>
          <a:p>
            <a:pPr marR="0" lvl="0" algn="ctr" defTabSz="914400" eaLnBrk="1" fontAlgn="auto" latinLnBrk="0" hangingPunct="1">
              <a:lnSpc>
                <a:spcPct val="100000"/>
              </a:lnSpc>
              <a:spcBef>
                <a:spcPts val="0"/>
              </a:spcBef>
              <a:spcAft>
                <a:spcPts val="0"/>
              </a:spcAft>
              <a:buClrTx/>
              <a:buSzTx/>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0070C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411563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riduzione costi e impatti ambientali</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3810000"/>
            <a:ext cx="11158854" cy="22271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0070C0"/>
                </a:solidFill>
              </a:rPr>
              <a:t>RIDUCE I COSTI (TEMPO/DENARO) DI SPOSTAMENTO E GLI IMPATTI SULL’AMBIENTE</a:t>
            </a: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CONSENTE DI </a:t>
            </a:r>
            <a:r>
              <a:rPr lang="it-IT" sz="2000" b="1" dirty="0">
                <a:solidFill>
                  <a:srgbClr val="C00000"/>
                </a:solidFill>
                <a:latin typeface="Calibri"/>
              </a:rPr>
              <a:t>EVITARE DI DEDICARE UNA PARTE, A VOLTE CONSIDEREVOLE, DELLA PROPRIA RETRIBUZIONE, PER I COSTI DEI VIAGGI (MEZZI PUBBLICI, USURA AUTO PROPRIA, COSTI CARBURANTE ETC.)</a:t>
            </a: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C00000"/>
                </a:solidFill>
                <a:effectLst/>
                <a:uLnTx/>
                <a:uFillTx/>
                <a:latin typeface="Calibri"/>
                <a:ea typeface="+mn-ea"/>
                <a:cs typeface="+mn-cs"/>
              </a:rPr>
              <a:t>CONSENTE DI AVERE PIU’ </a:t>
            </a:r>
            <a:r>
              <a:rPr kumimoji="0" lang="it-IT" sz="2400" b="1" i="0" u="none" strike="noStrike" kern="0" cap="none" spc="0" normalizeH="0" baseline="0" noProof="0" dirty="0">
                <a:ln>
                  <a:noFill/>
                </a:ln>
                <a:solidFill>
                  <a:srgbClr val="C00000"/>
                </a:solidFill>
                <a:effectLst/>
                <a:uLnTx/>
                <a:uFillTx/>
                <a:latin typeface="Calibri"/>
                <a:ea typeface="+mn-ea"/>
                <a:cs typeface="+mn-cs"/>
              </a:rPr>
              <a:t>TEMPO</a:t>
            </a:r>
            <a:r>
              <a:rPr kumimoji="0" lang="it-IT" sz="2000" b="1" i="0" u="none" strike="noStrike" kern="0" cap="none" spc="0" normalizeH="0" baseline="0" noProof="0" dirty="0">
                <a:ln>
                  <a:noFill/>
                </a:ln>
                <a:solidFill>
                  <a:srgbClr val="C00000"/>
                </a:solidFill>
                <a:effectLst/>
                <a:uLnTx/>
                <a:uFillTx/>
                <a:latin typeface="Calibri"/>
                <a:ea typeface="+mn-ea"/>
                <a:cs typeface="+mn-cs"/>
              </a:rPr>
              <a:t> PER SE STESSI E PER I PROPRI AFFETTI</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C00000"/>
                </a:solidFill>
                <a:latin typeface="Calibri"/>
              </a:rPr>
              <a:t>RIDUCE SENSIBILMENTE GLI IMPATTI SULL’AMBIENTE IN TERMINI DI EMISSIONI (ANCHE SE D’ALTRO CANTO COSTRINGE AD AVERE COMFORT DOMESTICI PIU’ ELEVATI…)</a:t>
            </a: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682039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riduzione costi e rischi</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3886200"/>
            <a:ext cx="11158854" cy="21509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IL RUOLO (DEL TUTTO NUOVO ED INASPETTATO…) DEL LAVORO AGILE</a:t>
            </a:r>
            <a:r>
              <a:rPr kumimoji="0" lang="it-IT" sz="2400" b="1" i="0" u="none" strike="noStrike" kern="0" cap="none" spc="0" normalizeH="0" baseline="0" noProof="0" dirty="0">
                <a:ln>
                  <a:noFill/>
                </a:ln>
                <a:solidFill>
                  <a:srgbClr val="0070C0"/>
                </a:solidFill>
                <a:effectLst/>
                <a:uLnTx/>
                <a:uFillTx/>
                <a:latin typeface="Calibri"/>
                <a:ea typeface="+mn-ea"/>
                <a:cs typeface="+mn-cs"/>
              </a:rPr>
              <a:t> DURANTE LA FASE PANDEMICA DA COVID-19</a:t>
            </a: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C00000"/>
                </a:solidFill>
                <a:latin typeface="Calibri"/>
              </a:rPr>
              <a:t>E’ STATO UNO STRUMENTO INNOVATIVO E STRAORDINARIO PER GESTIRE UNA DISTANZA FORZATA DAI LUOGHI DI LAVORO</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C00000"/>
                </a:solidFill>
                <a:latin typeface="Calibri"/>
              </a:rPr>
              <a:t>HA OTTIMIZZATO L’UTILIZZO DEGLI STRUMENTI DIGITALI E TELEMATICI E FATTO COMPREDERE L’IMPORTANZA DELLA DIGITALIZZAZIONE DEGLI ARCHIVI</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C00000"/>
                </a:solidFill>
                <a:latin typeface="Calibri"/>
              </a:rPr>
              <a:t>HA CONSENTITO DI GARANTIRE BUONI LIVELLI DI PERFORMANCE NELLE PRESTAZIONI LAVORATIVE DELLA PUBBLICA AMMINISTRAZIONE IN UNA SITUAZIONE DEL TUTTO IMPREVISTA ED IMPREVEDIBILE</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C0000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C00000"/>
                </a:solidFill>
                <a:latin typeface="Calibri"/>
              </a:rPr>
              <a:t>HA FATTO SCOPRIRE I VANTAGGI DELLE RIUNIONI A DISTANZA (VIDEOCONFERENZE)</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680643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304801" y="989196"/>
            <a:ext cx="11353800"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VANTAGGI DEL LAVORO AGILE – </a:t>
            </a:r>
            <a:r>
              <a:rPr kumimoji="0" lang="it-IT" sz="2200" b="1" i="0" u="none" strike="noStrike" kern="0" cap="none" spc="0" normalizeH="0" baseline="0" noProof="0" dirty="0">
                <a:ln>
                  <a:noFill/>
                </a:ln>
                <a:solidFill>
                  <a:srgbClr val="002060"/>
                </a:solidFill>
                <a:effectLst/>
                <a:uLnTx/>
                <a:uFillTx/>
                <a:latin typeface="Trebuchet MS"/>
                <a:cs typeface="Trebuchet MS"/>
              </a:rPr>
              <a:t>inclusione delle persone con </a:t>
            </a:r>
            <a:r>
              <a:rPr kumimoji="0" lang="it-IT" sz="2200" b="1" i="0" u="none" strike="noStrike" kern="0" cap="none" spc="0" normalizeH="0" baseline="0" noProof="0" dirty="0" err="1">
                <a:ln>
                  <a:noFill/>
                </a:ln>
                <a:solidFill>
                  <a:srgbClr val="002060"/>
                </a:solidFill>
                <a:effectLst/>
                <a:uLnTx/>
                <a:uFillTx/>
                <a:latin typeface="Trebuchet MS"/>
                <a:cs typeface="Trebuchet MS"/>
              </a:rPr>
              <a:t>difficolta’</a:t>
            </a:r>
            <a:r>
              <a:rPr kumimoji="0" lang="it-IT" sz="2200" b="1" i="0" u="none" strike="noStrike" kern="0" cap="none" spc="0" normalizeH="0" baseline="0" noProof="0" dirty="0">
                <a:ln>
                  <a:noFill/>
                </a:ln>
                <a:solidFill>
                  <a:srgbClr val="002060"/>
                </a:solidFill>
                <a:effectLst/>
                <a:uLnTx/>
                <a:uFillTx/>
                <a:latin typeface="Trebuchet MS"/>
                <a:cs typeface="Trebuchet MS"/>
              </a:rPr>
              <a:t> </a:t>
            </a:r>
            <a:r>
              <a:rPr lang="it-IT" sz="2200" b="1" dirty="0">
                <a:solidFill>
                  <a:srgbClr val="002060"/>
                </a:solidFill>
                <a:latin typeface="Trebuchet MS"/>
                <a:cs typeface="Trebuchet MS"/>
              </a:rPr>
              <a:t>a spostarsi</a:t>
            </a:r>
            <a:endParaRPr kumimoji="0" lang="it-IT" sz="22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3352800"/>
            <a:ext cx="11158854" cy="26843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C00000"/>
                </a:solidFill>
              </a:rPr>
              <a:t>HA UN CARATTERE INCLUSIVO PER PERSONE CON DIFFICOLTA’ DI SPOSTAMENTO</a:t>
            </a:r>
          </a:p>
          <a:p>
            <a:pPr marR="0" lvl="0" algn="ctr" defTabSz="914400" eaLnBrk="1" fontAlgn="auto" latinLnBrk="0" hangingPunct="1">
              <a:lnSpc>
                <a:spcPct val="100000"/>
              </a:lnSpc>
              <a:spcBef>
                <a:spcPts val="0"/>
              </a:spcBef>
              <a:spcAft>
                <a:spcPts val="0"/>
              </a:spcAft>
              <a:buClrTx/>
              <a:buSzTx/>
              <a:tabLst/>
              <a:defRPr/>
            </a:pPr>
            <a:endParaRPr lang="it-IT" sz="2400" b="1" dirty="0">
              <a:solidFill>
                <a:srgbClr val="C0000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CONSENTE DI FAR PARTE DI UN TEAM DI LAVORO ANCHE A CHI NON PUO’ RECARSI </a:t>
            </a:r>
          </a:p>
          <a:p>
            <a:pPr marR="0" lvl="0" algn="ctr" defTabSz="914400" eaLnBrk="1" fontAlgn="auto" latinLnBrk="0" hangingPunct="1">
              <a:lnSpc>
                <a:spcPct val="100000"/>
              </a:lnSpc>
              <a:spcBef>
                <a:spcPts val="0"/>
              </a:spcBef>
              <a:spcAft>
                <a:spcPts val="0"/>
              </a:spcAft>
              <a:buClrTx/>
              <a:buSzTx/>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FISICAMENTE IN UFFICIO</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lang="it-IT" sz="2000" b="1" dirty="0">
              <a:solidFill>
                <a:srgbClr val="0070C0"/>
              </a:solidFill>
              <a:latin typeface="Calibri"/>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000" b="1" i="0" u="none" strike="noStrike" kern="0" cap="none" spc="0" normalizeH="0" baseline="0" noProof="0" dirty="0">
                <a:ln>
                  <a:noFill/>
                </a:ln>
                <a:solidFill>
                  <a:srgbClr val="0070C0"/>
                </a:solidFill>
                <a:effectLst/>
                <a:uLnTx/>
                <a:uFillTx/>
                <a:latin typeface="Calibri"/>
                <a:ea typeface="+mn-ea"/>
                <a:cs typeface="+mn-cs"/>
              </a:rPr>
              <a:t>AIUTA A</a:t>
            </a:r>
            <a:r>
              <a:rPr lang="it-IT" sz="2000" b="1" dirty="0">
                <a:solidFill>
                  <a:srgbClr val="0070C0"/>
                </a:solidFill>
                <a:latin typeface="Calibri"/>
              </a:rPr>
              <a:t>D ATTRARRE O TRATTENERE </a:t>
            </a:r>
            <a:r>
              <a:rPr lang="it-IT" sz="2200" b="1" dirty="0">
                <a:solidFill>
                  <a:srgbClr val="0070C0"/>
                </a:solidFill>
                <a:latin typeface="Calibri"/>
              </a:rPr>
              <a:t>TALENTI</a:t>
            </a:r>
            <a:r>
              <a:rPr lang="it-IT" sz="2000" b="1" dirty="0">
                <a:solidFill>
                  <a:srgbClr val="0070C0"/>
                </a:solidFill>
                <a:latin typeface="Calibri"/>
              </a:rPr>
              <a:t> RESIDENTI ANCHE IN ALTRE REGIONI</a:t>
            </a:r>
          </a:p>
          <a:p>
            <a:pPr marR="0" lvl="0" algn="ctr" defTabSz="914400" eaLnBrk="1" fontAlgn="auto" latinLnBrk="0" hangingPunct="1">
              <a:lnSpc>
                <a:spcPct val="100000"/>
              </a:lnSpc>
              <a:spcBef>
                <a:spcPts val="0"/>
              </a:spcBef>
              <a:spcAft>
                <a:spcPts val="0"/>
              </a:spcAft>
              <a:buClrTx/>
              <a:buSzTx/>
              <a:tabLst/>
              <a:defRPr/>
            </a:pPr>
            <a:r>
              <a:rPr lang="it-IT" sz="2000" b="1" dirty="0">
                <a:solidFill>
                  <a:srgbClr val="0070C0"/>
                </a:solidFill>
                <a:latin typeface="Calibri"/>
              </a:rPr>
              <a:t>O IN STATI ESTERI</a:t>
            </a: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0070C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lang="it-IT" sz="2000" b="1" dirty="0">
                <a:solidFill>
                  <a:srgbClr val="0070C0"/>
                </a:solidFill>
                <a:latin typeface="Calibri"/>
              </a:rPr>
              <a:t>ABBATTE LE DISTANZE GRAZIE ALLA TECNOLOGIA PER LE RIUNIONI DI LAVORO</a:t>
            </a:r>
            <a:endParaRPr kumimoji="0" lang="it-IT" sz="2000" b="1" i="0" u="none" strike="noStrike" kern="0" cap="none" spc="0" normalizeH="0" baseline="0" noProof="0" dirty="0">
              <a:ln>
                <a:noFill/>
              </a:ln>
              <a:solidFill>
                <a:srgbClr val="0070C0"/>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542422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rPr>
              <a:t>I LIMITI DEL LAVORO AGILE</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959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NON SI PUO’ APPLICARE A TUTTE LE TIPOLOGIE DI LAVORO</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0070C0"/>
                </a:solidFill>
                <a:effectLst/>
                <a:uLnTx/>
                <a:uFillTx/>
                <a:latin typeface="Calibri"/>
                <a:ea typeface="+mn-ea"/>
                <a:cs typeface="+mn-cs"/>
              </a:rPr>
              <a:t>AUMENTA IL RISCHIO DI ISOLAMENTO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CONFONDE IL LAVORO CON LA VITA PRIVATA</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E’ MOLTO DIPENDENTE DA STRUMENTI TECNOLOGICI</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LIMITA LA GESTIONE DELLE ESIGENZE D’UFFICIO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RIDUCE L’EFFICACIA DEL CONTROLLO</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857516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non per tutti i tipi di lavoro</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76400"/>
            <a:ext cx="11158854" cy="43607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kumimoji="0" lang="it-IT" sz="2400" b="1" i="0" u="none" strike="noStrike" kern="0" cap="none" spc="0" normalizeH="0" baseline="0" noProof="0" dirty="0">
                <a:ln>
                  <a:noFill/>
                </a:ln>
                <a:solidFill>
                  <a:srgbClr val="C00000"/>
                </a:solidFill>
                <a:effectLst/>
                <a:uLnTx/>
                <a:uFillTx/>
                <a:latin typeface="Calibri"/>
                <a:ea typeface="+mn-ea"/>
                <a:cs typeface="+mn-cs"/>
              </a:rPr>
              <a:t>NON SI PUO’ APPLICARE A TUTTE LE TIPOLOGIE DI LAVORO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NON SI APPLICA AD ATTIVITA’ DISAGIATE O A RISCHIO SVOLTE NECESSARIAMENTE IN LUOGHI ESTERNI DETERMINATI (ES. CANTIERI DI OPERE PUBBLICHE, ATTIVITA’ MANUTENTIVE, ATTIVITA’ DI VIGILANZA)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NON SI PUO’ (OVVIAMENTE) APPLICARE ALLE TRASFERTE E ALL’ATTIVITA’ DI AUTISTA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0070C0"/>
                </a:solidFill>
                <a:effectLst/>
                <a:uLnTx/>
                <a:uFillTx/>
                <a:latin typeface="Calibri"/>
                <a:ea typeface="+mn-ea"/>
                <a:cs typeface="+mn-cs"/>
              </a:rPr>
              <a:t>NON SI APPLICA IN TUTTI GLI ALTRI CASI IN CUI IL P.O.L.A. DELLA SINGOLA P.A. LO ESCLUDE ESPRESSAMENTE  (ES. ATTIVITA’ DI FRONT OFFICE, ATTIVITA’ DI SEGRETERIA PARTICOLARE) ED IN GENERALE ALLE ATTIVITA’ MENO ORGANIZZABILI PER OBIETTIVI</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404916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highlight>
                  <a:srgbClr val="FFFF00"/>
                </a:highlight>
                <a:latin typeface="Trebuchet MS"/>
                <a:cs typeface="Trebuchet MS"/>
              </a:rPr>
              <a:t>A COSA SERVE IL LAVORO AGILE ??</a:t>
            </a:r>
            <a:endPar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endParaRP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278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solidFill>
                  <a:srgbClr val="C00000"/>
                </a:solidFill>
              </a:rPr>
              <a:t>E’ UNO STRUMENTO DI </a:t>
            </a:r>
          </a:p>
          <a:p>
            <a:pPr algn="ctr"/>
            <a:endParaRPr lang="it-IT" sz="2000" dirty="0">
              <a:solidFill>
                <a:schemeClr val="tx1"/>
              </a:solidFill>
            </a:endParaRPr>
          </a:p>
          <a:p>
            <a:pPr marL="285750" indent="-285750" algn="l">
              <a:buFont typeface="Arial" panose="020B0604020202020204" pitchFamily="34" charset="0"/>
              <a:buChar char="•"/>
            </a:pPr>
            <a:r>
              <a:rPr lang="it-IT" sz="2000" dirty="0">
                <a:solidFill>
                  <a:srgbClr val="0070C0"/>
                </a:solidFill>
              </a:rPr>
              <a:t>CONCILIAZIONE DEI TEMPI DI VITA E DI LAVORO, NON SOLO PER PARTICOLARI ESIGENZE TEMPORANEE</a:t>
            </a:r>
          </a:p>
          <a:p>
            <a:pPr algn="l"/>
            <a:endParaRPr lang="it-IT" sz="2000" dirty="0">
              <a:solidFill>
                <a:srgbClr val="0070C0"/>
              </a:solidFill>
            </a:endParaRPr>
          </a:p>
          <a:p>
            <a:pPr marL="285750" indent="-285750" algn="l">
              <a:buFont typeface="Arial" panose="020B0604020202020204" pitchFamily="34" charset="0"/>
              <a:buChar char="•"/>
            </a:pPr>
            <a:r>
              <a:rPr lang="it-IT" sz="2000" dirty="0">
                <a:solidFill>
                  <a:srgbClr val="0070C0"/>
                </a:solidFill>
              </a:rPr>
              <a:t>MASSIMIZZAZIONE DELLA PRODUTTIVITA’ (EFFICIENZA, EFFICACIA, ECONOMICITA’, RISULTATO, IMPATTO DI VALORE PUBBLICO) CON RILEVANTE IMPIEGO DI TECNOLOGIA DIGITALE</a:t>
            </a:r>
          </a:p>
          <a:p>
            <a:pPr algn="l"/>
            <a:endParaRPr lang="it-IT" sz="2000" dirty="0">
              <a:solidFill>
                <a:srgbClr val="0070C0"/>
              </a:solidFill>
            </a:endParaRPr>
          </a:p>
          <a:p>
            <a:pPr marL="285750" indent="-285750" algn="l">
              <a:buFont typeface="Arial" panose="020B0604020202020204" pitchFamily="34" charset="0"/>
              <a:buChar char="•"/>
            </a:pPr>
            <a:r>
              <a:rPr lang="it-IT" sz="2000" dirty="0">
                <a:solidFill>
                  <a:srgbClr val="0070C0"/>
                </a:solidFill>
              </a:rPr>
              <a:t>RISPARMIO SUI COSTI E SUI RISCHI DEGLI SPOSTAMENTI DEI LAVORATORI</a:t>
            </a:r>
          </a:p>
          <a:p>
            <a:pPr algn="l"/>
            <a:endParaRPr lang="it-IT" sz="2000" dirty="0">
              <a:solidFill>
                <a:srgbClr val="0070C0"/>
              </a:solidFill>
            </a:endParaRPr>
          </a:p>
          <a:p>
            <a:pPr marL="285750" indent="-285750" algn="l">
              <a:buFont typeface="Arial" panose="020B0604020202020204" pitchFamily="34" charset="0"/>
              <a:buChar char="•"/>
            </a:pPr>
            <a:r>
              <a:rPr lang="it-IT" sz="2000" dirty="0">
                <a:solidFill>
                  <a:srgbClr val="0070C0"/>
                </a:solidFill>
              </a:rPr>
              <a:t>ATTRAZIONE DEI TALENTI</a:t>
            </a:r>
          </a:p>
        </p:txBody>
      </p:sp>
      <p:sp>
        <p:nvSpPr>
          <p:cNvPr id="49" name="object 29">
            <a:extLst>
              <a:ext uri="{FF2B5EF4-FFF2-40B4-BE49-F238E27FC236}">
                <a16:creationId xmlns:a16="http://schemas.microsoft.com/office/drawing/2014/main" id="{660795C6-2930-FA2C-904C-93B73801B727}"/>
              </a:ext>
            </a:extLst>
          </p:cNvPr>
          <p:cNvSpPr/>
          <p:nvPr/>
        </p:nvSpPr>
        <p:spPr>
          <a:xfrm>
            <a:off x="11675427" y="92238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676637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rischio di isolamento</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76400"/>
            <a:ext cx="11158854" cy="43607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srgbClr val="0070C0"/>
                </a:solidFill>
                <a:effectLst/>
                <a:uLnTx/>
                <a:uFillTx/>
                <a:latin typeface="Calibri"/>
                <a:ea typeface="+mn-ea"/>
                <a:cs typeface="+mn-cs"/>
              </a:rPr>
              <a:t>AUMENTA IL RISCHIO DI </a:t>
            </a:r>
            <a:r>
              <a:rPr lang="it-IT" sz="2400" b="1" dirty="0">
                <a:solidFill>
                  <a:srgbClr val="0070C0"/>
                </a:solidFill>
                <a:latin typeface="Calibri"/>
              </a:rPr>
              <a:t>ISOLAMENTO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RIDUCE I CONTATTI SOCIALI NEI LUOGHI DI LAVORO E LA CONDIVISIONE DELLE ESPERIENZE</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200" dirty="0">
              <a:solidFill>
                <a:srgbClr val="C0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RIDUCE L’INTERAZIONE FISICA (LO SGUARDO, LA PACCA SULLA SPALLA FRA COLLEGHI, IL LINGUAGGIO DELLA POSTURA)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200" dirty="0">
              <a:solidFill>
                <a:srgbClr val="C0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PUO’ RIDURRE IL SENSO DI APPARTENENZA AL GRUPPO ANCHE IN RELAZIONE AI MOMENTI DI CONFRONTO SIA LAVORATIVO CHE NON LAVORATIVO (ES. PAUSA PRANZO)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PUO’ RIDURRE LA CURA PERSONALE E L’IMMAGINE DI SE’</a:t>
            </a:r>
            <a:endParaRPr kumimoji="0" lang="it-IT" sz="2200" b="0" i="0" u="none" strike="noStrike" kern="0" cap="none" spc="0" normalizeH="0" baseline="0" noProof="0" dirty="0">
              <a:ln>
                <a:noFill/>
              </a:ln>
              <a:solidFill>
                <a:srgbClr val="C00000"/>
              </a:solidFill>
              <a:effectLst/>
              <a:uLnTx/>
              <a:uFillTx/>
              <a:latin typeface="Calibri"/>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146307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confusione lavoro / vita privata</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76400"/>
            <a:ext cx="11158854" cy="43607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C00000"/>
                </a:solidFill>
              </a:rPr>
              <a:t>CONFONDE IL LAVORO CON LA VITA PRIVATA</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RISCHIO DI INTERFERENZE DEL LAVORO NELLA VITA PRIVATA E VICEVERSA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SENSAZIONE DI «NON STACCARE MAI» CHE COINVOLGE SOPRATTUTTO L’ASPETTO PSICOLOGICO ED EMOTIVO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RISCHIO DI DISORIENTAMENTO E SENSAZIONE DI NON RIUSCIRE A FARE BENE O, PEGGIO ANCORA, A FARE MALE ENTRAMBE LE COSE</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5515439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alta dipendenza dalla tecnologia</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503218"/>
            <a:ext cx="11158854" cy="45339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0070C0"/>
                </a:solidFill>
              </a:rPr>
              <a:t>E’ MOLTO DIPENDENTE DA STRUMENTI TECNOLOGICI</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LA MANC</a:t>
            </a:r>
            <a:r>
              <a:rPr lang="it-IT" sz="2200" dirty="0">
                <a:solidFill>
                  <a:srgbClr val="C00000"/>
                </a:solidFill>
                <a:latin typeface="Calibri"/>
              </a:rPr>
              <a:t>ANZA DI CONNESSIONE PUO’ RIDURRE GRANDEMENTE, SINO AD AZZERARE, LA POSSIBILITA’ DI LAVORARE A DISTANZA</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AUMENTANO I RISCHI LEGATI ALLA CYBERSICUREZZA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L’ECCESSIVA DIPENDENZA PSICOLOGICA DALLA TECNOLOGIA PUO’ CREARE ANSIA E STRESS</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IN CASO DI MALFUNZIONAMENTO RIENTRO IN UFFICIO PER COMPLETARE L’ORARIO</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4280637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0663F-FEAE-D52D-6F6A-29D0E9E1535E}"/>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394D63A-AE63-93DA-665A-33C9E0464A23}"/>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limita la gestione delle esigenze</a:t>
            </a:r>
          </a:p>
        </p:txBody>
      </p:sp>
      <p:sp>
        <p:nvSpPr>
          <p:cNvPr id="46" name="object 46">
            <a:extLst>
              <a:ext uri="{FF2B5EF4-FFF2-40B4-BE49-F238E27FC236}">
                <a16:creationId xmlns:a16="http://schemas.microsoft.com/office/drawing/2014/main" id="{73050D68-9774-D0C7-0F0D-0E48B805566F}"/>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19A9288B-7290-E88C-50EE-37DD3891FE97}"/>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5B163957-8935-DF86-3C9D-2C9524C7BB3C}"/>
              </a:ext>
            </a:extLst>
          </p:cNvPr>
          <p:cNvSpPr/>
          <p:nvPr/>
        </p:nvSpPr>
        <p:spPr>
          <a:xfrm>
            <a:off x="629056" y="1676400"/>
            <a:ext cx="11158854" cy="43607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C00000"/>
                </a:solidFill>
              </a:rPr>
              <a:t>LIMITA LA GESTIONE DELLE ESIGENZE D’UFFICIO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SI PRESTA AD ATTIVITA’ STANDARDIZZATE O COMUNQUE AD ATTIVITA’ FINALIZZATE A SPECIFICI OBIETTIVI GESTIBILI CON PARTICOLARE AUTONOMIA</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RIDUCE LE POSSIBILITA’ DI CAMBIAMENTI IN CORSA RISPETTO AI PROGRAMMI DI LAVORO IN CASO DI INTERVENUTE DIVERSE ESIGENZE / EMERGENZE LAVORATIVE, ANCHE PER MANCANZA DI DOCUMENTAZIONE DI PRONTA DISPONIBILITA’</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0070C0"/>
                </a:solidFill>
                <a:latin typeface="Calibri"/>
              </a:rPr>
              <a:t>LIMITA O COMUNQUE RENDE PIU’ COMPLESSA UNA INTERAZIONE IMMEDIATA FRA PIU’ COLLEGHI PER ESIGENZE DI CONFRONTO IMPREVISTE</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E610F57E-D00D-75DF-B651-3F680D1B0D6A}"/>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C06AF6B3-6D3F-8C23-2893-1DF4D75E9DC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1F6F161-AFEF-C895-B045-D8678D0DF41B}"/>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140849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I LIMITI DEL LAVORO AGILE – riduce l’efficacia del controllo</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76400"/>
            <a:ext cx="11158854" cy="43607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algn="ctr" defTabSz="914400" eaLnBrk="1" fontAlgn="auto" latinLnBrk="0" hangingPunct="1">
              <a:lnSpc>
                <a:spcPct val="100000"/>
              </a:lnSpc>
              <a:spcBef>
                <a:spcPts val="0"/>
              </a:spcBef>
              <a:spcAft>
                <a:spcPts val="0"/>
              </a:spcAft>
              <a:buClrTx/>
              <a:buSzTx/>
              <a:tabLst/>
              <a:defRPr/>
            </a:pPr>
            <a:r>
              <a:rPr lang="it-IT" sz="2400" b="1" dirty="0">
                <a:solidFill>
                  <a:srgbClr val="0070C0"/>
                </a:solidFill>
              </a:rPr>
              <a:t>RIDUCE L’EFFICACIA DEL CONTROLLO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DIVENTA ESSENZIALE LA PREVIA DEFINIZIONE DEGLI OBIETTIVI E LA </a:t>
            </a:r>
          </a:p>
          <a:p>
            <a:pPr marR="0" lvl="0" algn="ctr" defTabSz="914400" eaLnBrk="1" fontAlgn="auto" latinLnBrk="0" hangingPunct="1">
              <a:lnSpc>
                <a:spcPct val="100000"/>
              </a:lnSpc>
              <a:spcBef>
                <a:spcPts val="0"/>
              </a:spcBef>
              <a:spcAft>
                <a:spcPts val="0"/>
              </a:spcAft>
              <a:buClrTx/>
              <a:buSzTx/>
              <a:tabLst/>
              <a:defRPr/>
            </a:pPr>
            <a:r>
              <a:rPr lang="it-IT" sz="2200" dirty="0">
                <a:solidFill>
                  <a:srgbClr val="C00000"/>
                </a:solidFill>
                <a:latin typeface="Calibri"/>
              </a:rPr>
              <a:t>CONDIVISIONE DEGLI STESSI</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ALLENTA LE POSSIBILITA’ DI CONTROLLO IN QUANTO SI RIDUCE IL RAPPORTO </a:t>
            </a:r>
            <a:r>
              <a:rPr lang="it-IT" sz="2200" dirty="0">
                <a:solidFill>
                  <a:srgbClr val="C00000"/>
                </a:solidFill>
              </a:rPr>
              <a:t>DIRETTO </a:t>
            </a:r>
            <a:r>
              <a:rPr lang="it-IT" sz="2200" dirty="0">
                <a:solidFill>
                  <a:srgbClr val="C00000"/>
                </a:solidFill>
                <a:latin typeface="Calibri"/>
              </a:rPr>
              <a:t>FRA DATORE E LAVORATORE E TALE RIDUZIONE VIENE SOLO ATTENUATA (MA NON ELIMINATA) DAGLI STRUMENTI DI COMUNICAZIONE AUDIO / VIDEO</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200" dirty="0">
                <a:solidFill>
                  <a:srgbClr val="C00000"/>
                </a:solidFill>
                <a:latin typeface="Calibri"/>
              </a:rPr>
              <a:t>DIVENTA ESSENZIALE LA DEFINIZIONE DELLE MODALITA’ DI RENDICONTAZIONE </a:t>
            </a:r>
          </a:p>
          <a:p>
            <a:pPr marR="0" lvl="0" algn="ctr" defTabSz="914400" eaLnBrk="1" fontAlgn="auto" latinLnBrk="0" hangingPunct="1">
              <a:lnSpc>
                <a:spcPct val="100000"/>
              </a:lnSpc>
              <a:spcBef>
                <a:spcPts val="0"/>
              </a:spcBef>
              <a:spcAft>
                <a:spcPts val="0"/>
              </a:spcAft>
              <a:buClrTx/>
              <a:buSzTx/>
              <a:tabLst/>
              <a:defRPr/>
            </a:pPr>
            <a:r>
              <a:rPr lang="it-IT" sz="2200" dirty="0">
                <a:solidFill>
                  <a:srgbClr val="C00000"/>
                </a:solidFill>
                <a:latin typeface="Calibri"/>
              </a:rPr>
              <a:t>DELLA PRESTAZIONE</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4165711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EA234-93B6-58C5-D5FA-BB0F3DA59DF8}"/>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D85935D-6845-E7AB-2D2C-D70EDF2E6A2B}"/>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highlight>
                  <a:srgbClr val="FFFF00"/>
                </a:highlight>
                <a:latin typeface="Trebuchet MS"/>
                <a:cs typeface="Trebuchet MS"/>
              </a:rPr>
              <a:t>L’ESPERIENZA DELLA PROVINCIA DI TERNI</a:t>
            </a:r>
            <a:endPar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endParaRPr>
          </a:p>
        </p:txBody>
      </p:sp>
      <p:sp>
        <p:nvSpPr>
          <p:cNvPr id="46" name="object 46">
            <a:extLst>
              <a:ext uri="{FF2B5EF4-FFF2-40B4-BE49-F238E27FC236}">
                <a16:creationId xmlns:a16="http://schemas.microsoft.com/office/drawing/2014/main" id="{97F652C4-FA19-23CB-1E99-84BAC0E950D8}"/>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725B0275-3990-6BAB-BE11-5BAC6D0EA06D}"/>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F8ED7694-78FC-D3F2-8623-866FBC49A328}"/>
              </a:ext>
            </a:extLst>
          </p:cNvPr>
          <p:cNvSpPr/>
          <p:nvPr/>
        </p:nvSpPr>
        <p:spPr>
          <a:xfrm>
            <a:off x="636677" y="1924032"/>
            <a:ext cx="11158854" cy="41131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DOPO L’ESPERIENZA PANDEMICA</a:t>
            </a: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100" b="0" i="0" u="none" strike="noStrike" kern="0" cap="none" spc="0" normalizeH="0" baseline="0" noProof="0" dirty="0">
                <a:ln>
                  <a:noFill/>
                </a:ln>
                <a:solidFill>
                  <a:srgbClr val="C00000"/>
                </a:solidFill>
                <a:effectLst/>
                <a:uLnTx/>
                <a:uFillTx/>
                <a:latin typeface="Calibri"/>
                <a:ea typeface="+mn-ea"/>
                <a:cs typeface="+mn-cs"/>
              </a:rPr>
              <a:t>SONO STATI DEFINITI NEL POLA (INSERITO NEL PIAO) 2024/2026 I CRITERI DI DETTAGLIO PER L’AVVIO «A REGIME» DEL LAVORO AGILE NELL’ENTE</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sz="2100" dirty="0">
              <a:solidFill>
                <a:srgbClr val="C00000"/>
              </a:solidFill>
              <a:latin typeface="Calibri"/>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100" b="0" i="0" u="none" strike="noStrike" kern="0" cap="none" spc="0" normalizeH="0" baseline="0" noProof="0" dirty="0">
                <a:ln>
                  <a:noFill/>
                </a:ln>
                <a:solidFill>
                  <a:srgbClr val="C00000"/>
                </a:solidFill>
                <a:effectLst/>
                <a:uLnTx/>
                <a:uFillTx/>
                <a:latin typeface="Calibri"/>
                <a:ea typeface="+mn-ea"/>
                <a:cs typeface="+mn-cs"/>
              </a:rPr>
              <a:t>ESCLUSE LE ATTIVITA’ DI VIGILANZA, MANUTENZIONE STRADE, CONTROLLO CANTIERI, FRONT-OFFICE, SEGRETERIA DI PRESIDENZA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1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sz="2100" dirty="0">
                <a:solidFill>
                  <a:srgbClr val="C00000"/>
                </a:solidFill>
                <a:latin typeface="Calibri"/>
              </a:rPr>
              <a:t>NEL 2025 (POLA 2025/2027) E’ PARTITA, IN VIA SPERIMENTALE, L’ATTUAZIONE DELL’ISTITUTO PREVIA STIPULA DEGLI ACCORDI INDIVIDUALI</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1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2100" dirty="0">
                <a:solidFill>
                  <a:srgbClr val="C00000"/>
                </a:solidFill>
                <a:latin typeface="Calibri"/>
              </a:rPr>
              <a:t>- L’ENTE NON ERA IN POSSESSO DELLE APPARECCHIATURE INFORMATICHE PER TUTTI I DIPENDENTI INTERESSATI ALLO SMART WORKING</a:t>
            </a:r>
            <a:endParaRPr kumimoji="0" lang="it-IT" sz="21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37CEF23F-045A-0F33-7F52-A115EA345B4B}"/>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6BE4A46C-AEC9-387D-6378-DE65E85854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40A8CBAA-BF0F-F5FA-AF0E-E5E691C3485B}"/>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861192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A0F21-983C-CDF1-2AC9-4DF13795F05C}"/>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CAA270B-C58E-0308-50BE-D5F200845DA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L’ESPERIENZA DELLA PROVINCIA DI TERNI</a:t>
            </a:r>
          </a:p>
        </p:txBody>
      </p:sp>
      <p:sp>
        <p:nvSpPr>
          <p:cNvPr id="46" name="object 46">
            <a:extLst>
              <a:ext uri="{FF2B5EF4-FFF2-40B4-BE49-F238E27FC236}">
                <a16:creationId xmlns:a16="http://schemas.microsoft.com/office/drawing/2014/main" id="{10F6C3D9-74EC-9E84-F5FC-BA82783D58A3}"/>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65DF492-CDF8-7F06-4081-AD840692AE97}"/>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E0C8C3-528B-6C7F-5520-9198961033E1}"/>
              </a:ext>
            </a:extLst>
          </p:cNvPr>
          <p:cNvSpPr/>
          <p:nvPr/>
        </p:nvSpPr>
        <p:spPr>
          <a:xfrm>
            <a:off x="629056" y="1756118"/>
            <a:ext cx="11158854" cy="42810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I CRITERI DEFINITI NELL’ENTE</a:t>
            </a: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QUATTRO GIORNI DI LAVORO AGILE AL MESE (DAL 2026 UN GIORNO A SETTIMANA)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FASCE CONTATTABILITA’ 9.00-13.00 E, IN CASO DI SMART IN GIORNO LUNGO, </a:t>
            </a:r>
            <a:r>
              <a:rPr lang="it-IT" sz="2200" dirty="0">
                <a:solidFill>
                  <a:srgbClr val="C00000"/>
                </a:solidFill>
                <a:latin typeface="Calibri"/>
              </a:rPr>
              <a:t>ANCHE </a:t>
            </a:r>
            <a:r>
              <a:rPr kumimoji="0" lang="it-IT" sz="2200" b="0" i="0" u="none" strike="noStrike" kern="0" cap="none" spc="0" normalizeH="0" baseline="0" noProof="0" dirty="0">
                <a:ln>
                  <a:noFill/>
                </a:ln>
                <a:solidFill>
                  <a:srgbClr val="C00000"/>
                </a:solidFill>
                <a:effectLst/>
                <a:uLnTx/>
                <a:uFillTx/>
                <a:latin typeface="Calibri"/>
                <a:ea typeface="+mn-ea"/>
                <a:cs typeface="+mn-cs"/>
              </a:rPr>
              <a:t>15.30-17.30, CON POSSIBILITA’ DI DIVERSI ACCORDI FRA LE PARTI; TELEFONATE IN ENTRATA AL NUMERO DELL’UFFICIO DEVIATE SULL’UTENZA MOBILE; FASCIA INOPERABILITA’ 20.00-7.00</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 PARTICOLARE </a:t>
            </a:r>
            <a:r>
              <a:rPr kumimoji="0" lang="it-IT" sz="2200" b="0" i="1" u="none" strike="noStrike" kern="0" cap="none" spc="0" normalizeH="0" baseline="0" noProof="0" dirty="0">
                <a:ln>
                  <a:noFill/>
                </a:ln>
                <a:solidFill>
                  <a:srgbClr val="C00000"/>
                </a:solidFill>
                <a:effectLst/>
                <a:uLnTx/>
                <a:uFillTx/>
                <a:latin typeface="Calibri"/>
                <a:ea typeface="+mn-ea"/>
                <a:cs typeface="+mn-cs"/>
              </a:rPr>
              <a:t>FAVOR</a:t>
            </a:r>
            <a:r>
              <a:rPr kumimoji="0" lang="it-IT" sz="2200" b="0" i="0" u="none" strike="noStrike" kern="0" cap="none" spc="0" normalizeH="0" baseline="0" noProof="0" dirty="0">
                <a:ln>
                  <a:noFill/>
                </a:ln>
                <a:solidFill>
                  <a:srgbClr val="C00000"/>
                </a:solidFill>
                <a:effectLst/>
                <a:uLnTx/>
                <a:uFillTx/>
                <a:latin typeface="Calibri"/>
                <a:ea typeface="+mn-ea"/>
                <a:cs typeface="+mn-cs"/>
              </a:rPr>
              <a:t> PER ESIGENZE DI CONCILIAZIONE DOVUTE A SITUAZIONI DI SALUTE, PERSONALI O FAMILIARI NON COPERTE DA ALTRE MISURE, CON DEROGA AL NUMERO DI GIORNATE (ES. LAVORATRICI NEI TRE ANNI POST PERIODO DI CONGEDO PER MATERNITA’)</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2A208B14-2030-D9DF-FA8C-664A840CF207}"/>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4F92FC5D-56F4-49A6-9C0A-00428E2A10B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70B2E4C-BB3A-3A8C-F71D-5945C3087840}"/>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8391462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4F78C-441C-53A6-D4FC-7007CAD89968}"/>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2DD06AEF-AEC4-0491-5500-1C661C1ACBB6}"/>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L’ESPERIENZA DELLA PROVINCIA DI TERNI</a:t>
            </a:r>
          </a:p>
        </p:txBody>
      </p:sp>
      <p:sp>
        <p:nvSpPr>
          <p:cNvPr id="46" name="object 46">
            <a:extLst>
              <a:ext uri="{FF2B5EF4-FFF2-40B4-BE49-F238E27FC236}">
                <a16:creationId xmlns:a16="http://schemas.microsoft.com/office/drawing/2014/main" id="{928E85CB-6BBC-4316-6425-7B0A471040EB}"/>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FFFD9F2-4DD0-7315-A5B7-118C7562E335}"/>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797C44CC-1978-EE8A-EB35-DCEF03CEF36C}"/>
              </a:ext>
            </a:extLst>
          </p:cNvPr>
          <p:cNvSpPr/>
          <p:nvPr/>
        </p:nvSpPr>
        <p:spPr>
          <a:xfrm>
            <a:off x="629056" y="1924032"/>
            <a:ext cx="11158854" cy="41131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srgbClr val="0070C0"/>
                </a:solidFill>
                <a:effectLst/>
                <a:uLnTx/>
                <a:uFillTx/>
                <a:latin typeface="Calibri"/>
                <a:ea typeface="+mn-ea"/>
                <a:cs typeface="+mn-cs"/>
              </a:rPr>
              <a:t>I </a:t>
            </a:r>
            <a:r>
              <a:rPr lang="it-IT" sz="2400" b="1" dirty="0">
                <a:solidFill>
                  <a:srgbClr val="0070C0"/>
                </a:solidFill>
                <a:latin typeface="Calibri"/>
              </a:rPr>
              <a:t>NUMERI DELLA SPERIMENTAZIONE (2025)</a:t>
            </a: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CIRCA 40 DIPENDENTI HANNO USUFRUITO DEL LAVORO AGILE (RAPPRESENTANO </a:t>
            </a:r>
            <a:r>
              <a:rPr lang="it-IT" sz="2200" dirty="0">
                <a:solidFill>
                  <a:srgbClr val="C00000"/>
                </a:solidFill>
                <a:latin typeface="Calibri"/>
              </a:rPr>
              <a:t>UNA PERCENTUALE PARI A CIRCA L’ 80</a:t>
            </a:r>
            <a:r>
              <a:rPr kumimoji="0" lang="it-IT" sz="2200" b="0" i="0" u="none" strike="noStrike" kern="0" cap="none" spc="0" normalizeH="0" baseline="0" noProof="0" dirty="0">
                <a:ln>
                  <a:noFill/>
                </a:ln>
                <a:solidFill>
                  <a:srgbClr val="C00000"/>
                </a:solidFill>
                <a:effectLst/>
                <a:uLnTx/>
                <a:uFillTx/>
                <a:latin typeface="Calibri"/>
                <a:ea typeface="+mn-ea"/>
                <a:cs typeface="+mn-cs"/>
              </a:rPr>
              <a:t>% DEGLI AVENTI DIRITTO)</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indent="-285750" algn="ctr">
              <a:buFontTx/>
              <a:buChar char="-"/>
              <a:defRPr/>
            </a:pPr>
            <a:r>
              <a:rPr lang="it-IT" sz="2200" dirty="0">
                <a:solidFill>
                  <a:srgbClr val="C00000"/>
                </a:solidFill>
              </a:rPr>
              <a:t>QUATTRO DIPENDENTI FRAGILI HANNO LAVORATO IN SMART FULL TIME</a:t>
            </a:r>
          </a:p>
          <a:p>
            <a:pPr marR="0" lvl="0" algn="ctr" defTabSz="914400" eaLnBrk="1" fontAlgn="auto" latinLnBrk="0" hangingPunct="1">
              <a:lnSpc>
                <a:spcPct val="100000"/>
              </a:lnSpc>
              <a:spcBef>
                <a:spcPts val="0"/>
              </a:spcBef>
              <a:spcAft>
                <a:spcPts val="0"/>
              </a:spcAft>
              <a:buClrTx/>
              <a:buSzTx/>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ctr" defTabSz="914400" eaLnBrk="1" fontAlgn="auto" latinLnBrk="0" hangingPunct="1">
              <a:lnSpc>
                <a:spcPct val="100000"/>
              </a:lnSpc>
              <a:spcBef>
                <a:spcPts val="0"/>
              </a:spcBef>
              <a:spcAft>
                <a:spcPts val="0"/>
              </a:spcAft>
              <a:buClrTx/>
              <a:buSzTx/>
              <a:buFontTx/>
              <a:buChar char="-"/>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DAL 2026 TUTTI I LAVORATORI IN SMART SONO STATI DOTATI DELLA STRUMENTAZIONE INFORMATICA FORNITA DALL’ENTE</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02C26EF0-A017-FA05-E23C-68CE881A338E}"/>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9FB58674-1FF5-6FBD-1A97-8D9D7EB21AD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51795BE5-B12B-B100-890F-5CBC8B40EB4A}"/>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8265904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F832E-B9E0-D7F8-A8A3-885C7629EA9B}"/>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B735EFF2-6A07-664E-D56F-5BC81753AD8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L’ESPERIENZA DELLA PROVINCIA DI TERNI</a:t>
            </a:r>
          </a:p>
        </p:txBody>
      </p:sp>
      <p:sp>
        <p:nvSpPr>
          <p:cNvPr id="46" name="object 46">
            <a:extLst>
              <a:ext uri="{FF2B5EF4-FFF2-40B4-BE49-F238E27FC236}">
                <a16:creationId xmlns:a16="http://schemas.microsoft.com/office/drawing/2014/main" id="{72B22020-90C3-92EC-932A-7D1A26D4B3CE}"/>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BCB1FB41-772E-CF3D-DC63-6261698E6D4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DAD0EC35-FC25-4E24-9FCE-5D9332DA97E3}"/>
              </a:ext>
            </a:extLst>
          </p:cNvPr>
          <p:cNvSpPr/>
          <p:nvPr/>
        </p:nvSpPr>
        <p:spPr>
          <a:xfrm>
            <a:off x="629056" y="2286000"/>
            <a:ext cx="11158854" cy="37511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NEL MARZO 2026, DOPO UN ANNO DI SPERIMENTAZIONE, SI E’ TENUTO UN INCONTRO DI CONFRONTO SINDACALE PER VALUTARNE GLI ESITI; IN GENERALE C’E’ STATA BUONA SODDISFAZIONE SIA DA PARTE DEI LAVORATORI CHE DA PARTE DELL’AMMINISTRAZIONE</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NEL POLA 2026/2028, APPROVATO CON IL PIAO IN DATA 19/03/2026, SONO STATI CONFERMATI SOSTANZIALMENTE GLI STESSI CRITERI PER LO SVOLGIMENTO DEL LAVORO AGILE, PRECISANDO IL PASSAGGIO DA QUATTRO GIORNATE AL MESE A UN GIORNO A SETTIMANA ED AMPLIANDO POSSIBILE DURATA PER I CASI DI DEROGA</a:t>
            </a: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7809F23C-768D-683F-3B9A-E9459D2E5DBA}"/>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7BCC741D-9772-2971-4E97-43C21CB09A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7B67F9-4D78-C3D6-1C84-1AFB834A5069}"/>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332554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F832E-B9E0-D7F8-A8A3-885C7629EA9B}"/>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B735EFF2-6A07-664E-D56F-5BC81753AD8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L’ESPERIENZA DELLA PROVINCIA DI TERNI</a:t>
            </a:r>
          </a:p>
        </p:txBody>
      </p:sp>
      <p:sp>
        <p:nvSpPr>
          <p:cNvPr id="46" name="object 46">
            <a:extLst>
              <a:ext uri="{FF2B5EF4-FFF2-40B4-BE49-F238E27FC236}">
                <a16:creationId xmlns:a16="http://schemas.microsoft.com/office/drawing/2014/main" id="{72B22020-90C3-92EC-932A-7D1A26D4B3CE}"/>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BCB1FB41-772E-CF3D-DC63-6261698E6D4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DAD0EC35-FC25-4E24-9FCE-5D9332DA97E3}"/>
              </a:ext>
            </a:extLst>
          </p:cNvPr>
          <p:cNvSpPr/>
          <p:nvPr/>
        </p:nvSpPr>
        <p:spPr>
          <a:xfrm>
            <a:off x="629056" y="1600200"/>
            <a:ext cx="11158854" cy="44369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ALCUNI </a:t>
            </a:r>
            <a:r>
              <a:rPr kumimoji="0" lang="it-IT" sz="2400" b="1" i="0" u="none" strike="noStrike" kern="0" cap="none" spc="0" normalizeH="0" baseline="0" noProof="0" dirty="0">
                <a:ln>
                  <a:noFill/>
                </a:ln>
                <a:solidFill>
                  <a:srgbClr val="0070C0"/>
                </a:solidFill>
                <a:effectLst/>
                <a:uLnTx/>
                <a:uFillTx/>
                <a:latin typeface="Calibri"/>
                <a:ea typeface="+mn-ea"/>
                <a:cs typeface="+mn-cs"/>
              </a:rPr>
              <a:t>LIMITI E CRITICITA’ TIPICHE DEL LAVORO AGILE SONO VENUTE IN EVIDENZA DURANTE LA SPERIMENTAZIONE, CON PARTICOLARE RIFERIMENTO:</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342900" indent="-342900" algn="just">
              <a:buFontTx/>
              <a:buChar char="-"/>
              <a:defRPr/>
            </a:pPr>
            <a:r>
              <a:rPr kumimoji="0" lang="it-IT" sz="2400" b="1" i="0" u="none" strike="noStrike" kern="0" cap="none" spc="0" normalizeH="0" baseline="0" noProof="0" dirty="0">
                <a:ln>
                  <a:noFill/>
                </a:ln>
                <a:solidFill>
                  <a:srgbClr val="C00000"/>
                </a:solidFill>
                <a:effectLst/>
                <a:uLnTx/>
                <a:uFillTx/>
                <a:latin typeface="Calibri"/>
                <a:ea typeface="+mn-ea"/>
                <a:cs typeface="+mn-cs"/>
              </a:rPr>
              <a:t>AL FATTO CHE SI SI RIDUCONO LE POSSIBILITA’ DI CAMBIAMENTO DI ATTIVITA’ IN CORSA RISPETTO AI PROGRAMMI DI LAVORO</a:t>
            </a:r>
            <a:r>
              <a:rPr lang="it-IT" sz="2400" b="1" dirty="0">
                <a:solidFill>
                  <a:srgbClr val="C00000"/>
                </a:solidFill>
              </a:rPr>
              <a:t>, SPECIE PER LA GESTIONE DEGLI IMPREVISTI</a:t>
            </a: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R="0" lvl="0" algn="just" defTabSz="914400" eaLnBrk="1" fontAlgn="auto" latinLnBrk="0" hangingPunct="1">
              <a:lnSpc>
                <a:spcPct val="100000"/>
              </a:lnSpc>
              <a:spcBef>
                <a:spcPts val="0"/>
              </a:spcBef>
              <a:spcAft>
                <a:spcPts val="0"/>
              </a:spcAft>
              <a:buClrTx/>
              <a:buSzTx/>
              <a:tabLst/>
              <a:defRPr/>
            </a:pPr>
            <a:endParaRPr kumimoji="0" lang="it-IT" sz="2400" b="1"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sz="2400" b="1" i="0" u="none" strike="noStrike" kern="0" cap="none" spc="0" normalizeH="0" baseline="0" noProof="0" dirty="0">
                <a:ln>
                  <a:noFill/>
                </a:ln>
                <a:solidFill>
                  <a:srgbClr val="C00000"/>
                </a:solidFill>
                <a:effectLst/>
                <a:uLnTx/>
                <a:uFillTx/>
                <a:latin typeface="Calibri"/>
                <a:ea typeface="+mn-ea"/>
                <a:cs typeface="+mn-cs"/>
              </a:rPr>
              <a:t>ALLA RIDUZIONE DELLA INTERAZIONE IMMEDIATA E DIRETTA FRA I COLLEGHI O CON IL PROPRIO RESPONSABILE</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lang="it-IT" sz="2400" b="1" dirty="0">
              <a:solidFill>
                <a:srgbClr val="C00000"/>
              </a:solidFill>
              <a:latin typeface="Calibri"/>
            </a:endParaRPr>
          </a:p>
          <a:p>
            <a:pPr algn="just">
              <a:defRPr/>
            </a:pPr>
            <a:r>
              <a:rPr lang="it-IT" sz="2400" b="1" dirty="0">
                <a:solidFill>
                  <a:srgbClr val="0070C0"/>
                </a:solidFill>
              </a:rPr>
              <a:t>TALI CRITICITA’ RISULTANO PERO’ TEMPERATE DAL FATTO CHE IL LAVORO AGILE RAPPRESENTA UNA PICCOLA PARTE DEL TEMPO LAVORO SETTIMANALE</a:t>
            </a: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7809F23C-768D-683F-3B9A-E9459D2E5DBA}"/>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7BCC741D-9772-2971-4E97-43C21CB09A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7B67F9-4D78-C3D6-1C84-1AFB834A5069}"/>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175202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A COSA SERVE IL LAVORO AGILE ??</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278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C00000"/>
                </a:solidFill>
                <a:latin typeface="Calibri"/>
              </a:rPr>
              <a:t>EVOLUZIONE IN PILLOLE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400" b="1" i="0" u="none" strike="noStrike" kern="0" cap="none" spc="0" normalizeH="0" baseline="0" noProof="0" dirty="0">
                <a:ln>
                  <a:noFill/>
                </a:ln>
                <a:solidFill>
                  <a:srgbClr val="C00000"/>
                </a:solidFill>
                <a:effectLst/>
                <a:uLnTx/>
                <a:uFillTx/>
                <a:latin typeface="Calibri"/>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prstClr val="black"/>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r>
              <a:rPr lang="it-IT" sz="2200" b="1" dirty="0">
                <a:solidFill>
                  <a:srgbClr val="0070C0"/>
                </a:solidFill>
                <a:latin typeface="Calibri"/>
              </a:rPr>
              <a:t>LEGGE «MADIA» 124/2015</a:t>
            </a:r>
            <a:endParaRPr kumimoji="0" lang="it-IT" sz="22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1" i="0" u="none" strike="noStrike" kern="0" cap="none" spc="0" normalizeH="0" baseline="0" noProof="0" dirty="0">
              <a:ln>
                <a:noFill/>
              </a:ln>
              <a:solidFill>
                <a:srgbClr val="0070C0"/>
              </a:solidFill>
              <a:effectLst/>
              <a:uLnTx/>
              <a:uFillTx/>
              <a:latin typeface="Calibri"/>
              <a:ea typeface="+mn-ea"/>
              <a:cs typeface="+mn-cs"/>
            </a:endParaRPr>
          </a:p>
          <a:p>
            <a:pPr marR="0" lvl="0" algn="ctr" defTabSz="914400" eaLnBrk="1" fontAlgn="auto" latinLnBrk="0" hangingPunct="1">
              <a:lnSpc>
                <a:spcPct val="100000"/>
              </a:lnSpc>
              <a:spcBef>
                <a:spcPts val="0"/>
              </a:spcBef>
              <a:spcAft>
                <a:spcPts val="0"/>
              </a:spcAft>
              <a:buClrTx/>
              <a:buSzTx/>
              <a:tabLst/>
              <a:defRPr/>
            </a:pPr>
            <a:r>
              <a:rPr kumimoji="0" lang="it-IT" sz="2200" b="1" i="0" u="none" strike="noStrike" kern="0" cap="none" spc="0" normalizeH="0" baseline="0" noProof="0" dirty="0">
                <a:ln>
                  <a:noFill/>
                </a:ln>
                <a:solidFill>
                  <a:srgbClr val="0070C0"/>
                </a:solidFill>
                <a:effectLst/>
                <a:uLnTx/>
                <a:uFillTx/>
                <a:latin typeface="Calibri"/>
                <a:ea typeface="+mn-ea"/>
                <a:cs typeface="+mn-cs"/>
              </a:rPr>
              <a:t>ACCELERAZIONE DURANTE LA CRISI PANDEMICA DA COVID 19</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2200" b="1" dirty="0">
              <a:solidFill>
                <a:srgbClr val="0070C0"/>
              </a:solidFill>
              <a:latin typeface="Calibri"/>
            </a:endParaRPr>
          </a:p>
          <a:p>
            <a:pPr marR="0" lvl="0" algn="ctr" defTabSz="914400" eaLnBrk="1" fontAlgn="auto" latinLnBrk="0" hangingPunct="1">
              <a:lnSpc>
                <a:spcPct val="100000"/>
              </a:lnSpc>
              <a:spcBef>
                <a:spcPts val="0"/>
              </a:spcBef>
              <a:spcAft>
                <a:spcPts val="0"/>
              </a:spcAft>
              <a:buClrTx/>
              <a:buSzTx/>
              <a:tabLst/>
              <a:defRPr/>
            </a:pPr>
            <a:r>
              <a:rPr kumimoji="0" lang="it-IT" sz="2200" b="1" i="0" u="none" strike="noStrike" kern="0" cap="none" spc="0" normalizeH="0" baseline="0" noProof="0" dirty="0">
                <a:ln>
                  <a:noFill/>
                </a:ln>
                <a:solidFill>
                  <a:srgbClr val="0070C0"/>
                </a:solidFill>
                <a:effectLst/>
                <a:uLnTx/>
                <a:uFillTx/>
                <a:latin typeface="Calibri"/>
                <a:ea typeface="+mn-ea"/>
                <a:cs typeface="+mn-cs"/>
              </a:rPr>
              <a:t>INSERIMENTO NEL PIAO (PIANO INTEGRATO ATTIVITA’ ED ORGANIZZAZIONE) D.L. 80/2021</a:t>
            </a:r>
          </a:p>
        </p:txBody>
      </p:sp>
      <p:sp>
        <p:nvSpPr>
          <p:cNvPr id="49" name="object 29">
            <a:extLst>
              <a:ext uri="{FF2B5EF4-FFF2-40B4-BE49-F238E27FC236}">
                <a16:creationId xmlns:a16="http://schemas.microsoft.com/office/drawing/2014/main" id="{660795C6-2930-FA2C-904C-93B73801B727}"/>
              </a:ext>
            </a:extLst>
          </p:cNvPr>
          <p:cNvSpPr/>
          <p:nvPr/>
        </p:nvSpPr>
        <p:spPr>
          <a:xfrm>
            <a:off x="11675427" y="92238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400874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F9D7E-65E3-134D-01E1-4D6C2DBEBFE8}"/>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10B02665-5211-CC37-C100-D13281465AC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rPr>
              <a:t>LE PROSPETTIVE DEL LAVORO AGILE</a:t>
            </a:r>
          </a:p>
        </p:txBody>
      </p:sp>
      <p:sp>
        <p:nvSpPr>
          <p:cNvPr id="46" name="object 46">
            <a:extLst>
              <a:ext uri="{FF2B5EF4-FFF2-40B4-BE49-F238E27FC236}">
                <a16:creationId xmlns:a16="http://schemas.microsoft.com/office/drawing/2014/main" id="{9265FCCE-F646-5A6B-514E-04546316519E}"/>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73150815-3DA0-EE46-57A3-58BAA6450D27}"/>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130DAD24-5517-5C0E-CFA5-D184B24DB54A}"/>
              </a:ext>
            </a:extLst>
          </p:cNvPr>
          <p:cNvSpPr/>
          <p:nvPr/>
        </p:nvSpPr>
        <p:spPr>
          <a:xfrm>
            <a:off x="629056" y="2286000"/>
            <a:ext cx="11158854" cy="37511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GRAZIE AGLI ULTERIORI SVILUPPI DELLA TECNOLOGIA DIGITALE, IL LAVORO AGILE POTRA’ AVERE ULTERIORE IMPULSO ANCHE NELLA PUBBLICA AMMINISTRAZIONE MA, IN GENERALE, SARA’ NECESSARIO SEMPRE TROVARE IL GIUSTO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3000" b="1" dirty="0">
                <a:solidFill>
                  <a:srgbClr val="C00000"/>
                </a:solidFill>
                <a:latin typeface="Calibri"/>
              </a:rPr>
              <a:t>PUNTO DI EQUILIBRIO</a:t>
            </a:r>
            <a:endParaRPr lang="it-IT" sz="2800" b="1" dirty="0">
              <a:solidFill>
                <a:srgbClr val="C00000"/>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FRA I LIMITI E LE OPPORTUNITA’ CHE LO STESSO OFFRE, SEMPRE CALANDO TALE ANALISI NELLO SPECIFICO CONTESTO LAVORATIVO</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C5E616D1-A110-17D6-AD4E-8350D9058B01}"/>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8C72358B-8751-688A-30CB-3219194622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93DA482-0DAE-56F1-156C-39A62D176003}"/>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3541085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6E5A3-08FF-69A0-BEDE-D640049E1044}"/>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0193B7FF-DE49-9198-3606-9D7D01D98E4D}"/>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 PROSPETTIVE DEL LAVORO AGILE</a:t>
            </a:r>
          </a:p>
        </p:txBody>
      </p:sp>
      <p:sp>
        <p:nvSpPr>
          <p:cNvPr id="46" name="object 46">
            <a:extLst>
              <a:ext uri="{FF2B5EF4-FFF2-40B4-BE49-F238E27FC236}">
                <a16:creationId xmlns:a16="http://schemas.microsoft.com/office/drawing/2014/main" id="{8BD27A69-4AA9-FE98-3240-98959FF9E8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ECBFE478-4B17-F7F5-D7CC-573C3EC7C4C7}"/>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D6189D0F-2280-BB32-2AFF-1E70AF9304E3}"/>
              </a:ext>
            </a:extLst>
          </p:cNvPr>
          <p:cNvSpPr/>
          <p:nvPr/>
        </p:nvSpPr>
        <p:spPr>
          <a:xfrm>
            <a:off x="594766" y="2286001"/>
            <a:ext cx="11158854" cy="37511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LA PAROLA D’ORDINE, COME SEMPRE, E’ </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it-IT" sz="2800" b="1" dirty="0">
                <a:solidFill>
                  <a:srgbClr val="C00000"/>
                </a:solidFill>
                <a:latin typeface="Calibri"/>
              </a:rPr>
              <a:t>DIPENDE…</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400" b="1" i="0" u="none" strike="noStrike" kern="0" cap="none" spc="0" normalizeH="0" baseline="0" noProof="0" dirty="0">
              <a:ln>
                <a:noFill/>
              </a:ln>
              <a:solidFill>
                <a:srgbClr val="0070C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2400" b="1" dirty="0">
                <a:solidFill>
                  <a:srgbClr val="0070C0"/>
                </a:solidFill>
                <a:latin typeface="Calibri"/>
              </a:rPr>
              <a:t>LA RICERCA DEL PUNTO DI EQUILIBRIO DEVE TENERE CONTO DI TUTTI I FATTORI SOPRA ANALIZZATI MA, DI CERTO, IL LAVORO AGILE NON POTRA’ E NON DOVRA’ SOPPIANTARE DEL TUTTO IL RAPPORTO UMANO FATTO ANCHE DI INCONTRI IN PRESENZA, DAL VIVO, PERCEZIONI E SENSAZIONI CHE SOLO IL LAVORO IN UFFICIO PUO’ GARANTIRE PER STIMOLARE IL CONFRONTO, ACCRESCERE IL SENSO DI APPARTENENZA E LO SPIRITO DI GRUPPO</a:t>
            </a: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2200" b="0" i="0" u="none" strike="noStrike" kern="0" cap="none" spc="0" normalizeH="0" baseline="0" noProof="0" dirty="0">
              <a:ln>
                <a:noFill/>
              </a:ln>
              <a:solidFill>
                <a:srgbClr val="FF0000"/>
              </a:solidFill>
              <a:effectLst/>
              <a:uLnTx/>
              <a:uFillTx/>
              <a:latin typeface="Calibri"/>
              <a:ea typeface="+mn-ea"/>
              <a:cs typeface="+mn-cs"/>
            </a:endParaRPr>
          </a:p>
        </p:txBody>
      </p:sp>
      <p:sp>
        <p:nvSpPr>
          <p:cNvPr id="49" name="object 29">
            <a:extLst>
              <a:ext uri="{FF2B5EF4-FFF2-40B4-BE49-F238E27FC236}">
                <a16:creationId xmlns:a16="http://schemas.microsoft.com/office/drawing/2014/main" id="{BEBE21CF-9F58-D227-7E68-002BCF62E3C9}"/>
              </a:ext>
            </a:extLst>
          </p:cNvPr>
          <p:cNvSpPr/>
          <p:nvPr/>
        </p:nvSpPr>
        <p:spPr>
          <a:xfrm>
            <a:off x="11696806" y="128357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69559159-7739-C7AC-B9C8-CD2383DA8B4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EF19B12-7428-6BC7-B557-D0CF9E4E18F3}"/>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0295327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98802-1B46-D7D1-6898-4DFF8424C291}"/>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299FE471-F4AB-DF99-5A91-D63DC180E90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32</a:t>
            </a:fld>
            <a:endParaRPr spc="-25" dirty="0">
              <a:solidFill>
                <a:srgbClr val="FFFFFF"/>
              </a:solidFill>
            </a:endParaRPr>
          </a:p>
        </p:txBody>
      </p:sp>
      <p:sp>
        <p:nvSpPr>
          <p:cNvPr id="55" name="Rettangolo 54">
            <a:extLst>
              <a:ext uri="{FF2B5EF4-FFF2-40B4-BE49-F238E27FC236}">
                <a16:creationId xmlns:a16="http://schemas.microsoft.com/office/drawing/2014/main" id="{5E11FA3C-037F-7DAD-2E79-17667245DAC2}"/>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CA5DD093-B8DE-BEF0-24FF-BD43D5192DB5}"/>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r>
              <a:rPr lang="it-IT" sz="1400" b="1" spc="-110" dirty="0">
                <a:solidFill>
                  <a:srgbClr val="FFFFFF"/>
                </a:solidFill>
                <a:latin typeface="Trebuchet MS"/>
                <a:cs typeface="Trebuchet MS"/>
              </a:rPr>
              <a:t>Per</a:t>
            </a:r>
            <a:r>
              <a:rPr lang="it-IT" sz="1400" b="1" spc="-140" dirty="0">
                <a:solidFill>
                  <a:srgbClr val="FFFFFF"/>
                </a:solidFill>
                <a:latin typeface="Trebuchet MS"/>
                <a:cs typeface="Trebuchet MS"/>
              </a:rPr>
              <a:t> </a:t>
            </a:r>
            <a:r>
              <a:rPr lang="it-IT" sz="1400" b="1" spc="-65" dirty="0">
                <a:solidFill>
                  <a:srgbClr val="FFFFFF"/>
                </a:solidFill>
                <a:latin typeface="Trebuchet MS"/>
                <a:cs typeface="Trebuchet MS"/>
              </a:rPr>
              <a:t>maggiori</a:t>
            </a:r>
            <a:r>
              <a:rPr lang="it-IT" sz="1400" b="1" spc="-160" dirty="0">
                <a:solidFill>
                  <a:srgbClr val="FFFFFF"/>
                </a:solidFill>
                <a:latin typeface="Trebuchet MS"/>
                <a:cs typeface="Trebuchet MS"/>
              </a:rPr>
              <a:t> </a:t>
            </a:r>
            <a:r>
              <a:rPr lang="it-IT" sz="1400" b="1" spc="-10" dirty="0">
                <a:solidFill>
                  <a:srgbClr val="FFFFFF"/>
                </a:solidFill>
                <a:latin typeface="Trebuchet MS"/>
                <a:cs typeface="Trebuchet MS"/>
              </a:rPr>
              <a:t>informazioni</a:t>
            </a:r>
            <a:br>
              <a:rPr lang="it-IT" sz="1400" b="1" spc="-10" dirty="0">
                <a:solidFill>
                  <a:srgbClr val="FFFFFF"/>
                </a:solidFill>
                <a:latin typeface="Trebuchet MS"/>
                <a:cs typeface="Trebuchet MS"/>
              </a:rPr>
            </a:br>
            <a:r>
              <a:rPr lang="it-IT" sz="1400" b="1" u="sng" spc="-60" dirty="0">
                <a:solidFill>
                  <a:srgbClr val="FFFFFF"/>
                </a:solidFill>
                <a:uFill>
                  <a:solidFill>
                    <a:srgbClr val="FFFFFF"/>
                  </a:solidFill>
                </a:uFill>
                <a:latin typeface="Trebuchet MS"/>
                <a:cs typeface="Trebuchet MS"/>
                <a:hlinkClick r:id="rId2"/>
              </a:rPr>
              <a:t>www.pi-</a:t>
            </a:r>
            <a:r>
              <a:rPr lang="it-IT" sz="1400" b="1" u="sng" spc="-10" dirty="0">
                <a:solidFill>
                  <a:srgbClr val="FFFFFF"/>
                </a:solidFill>
                <a:uFill>
                  <a:solidFill>
                    <a:srgbClr val="FFFFFF"/>
                  </a:solidFill>
                </a:uFill>
                <a:latin typeface="Trebuchet MS"/>
                <a:cs typeface="Trebuchet MS"/>
                <a:hlinkClick r:id="rId2"/>
              </a:rPr>
              <a:t>co.eu</a:t>
            </a:r>
            <a:r>
              <a:rPr lang="it-IT" sz="1400" b="1" spc="-10" dirty="0">
                <a:solidFill>
                  <a:srgbClr val="FFFFFF"/>
                </a:solidFill>
                <a:latin typeface="Trebuchet MS"/>
                <a:cs typeface="Trebuchet MS"/>
              </a:rPr>
              <a:t> </a:t>
            </a:r>
            <a:r>
              <a:rPr lang="it-IT" sz="1400" b="1" u="sng" spc="-95" dirty="0">
                <a:solidFill>
                  <a:srgbClr val="FFFFFF"/>
                </a:solidFill>
                <a:uFill>
                  <a:solidFill>
                    <a:srgbClr val="FFFFFF"/>
                  </a:solidFill>
                </a:uFill>
                <a:latin typeface="Trebuchet MS"/>
                <a:cs typeface="Trebuchet MS"/>
                <a:hlinkClick r:id="rId3"/>
              </a:rPr>
              <a:t>www.provincecomuni.eu</a:t>
            </a:r>
            <a:r>
              <a:rPr lang="it-IT" sz="1400" b="1" spc="-95" dirty="0">
                <a:solidFill>
                  <a:srgbClr val="FFFFFF"/>
                </a:solidFill>
                <a:latin typeface="Trebuchet MS"/>
                <a:cs typeface="Trebuchet MS"/>
              </a:rPr>
              <a:t> </a:t>
            </a:r>
            <a:r>
              <a:rPr lang="it-IT" sz="1400" b="1" u="sng" spc="-50" dirty="0">
                <a:solidFill>
                  <a:srgbClr val="FFFFFF"/>
                </a:solidFill>
                <a:uFill>
                  <a:solidFill>
                    <a:srgbClr val="FFFFFF"/>
                  </a:solidFill>
                </a:uFill>
                <a:latin typeface="Trebuchet MS"/>
                <a:cs typeface="Trebuchet MS"/>
                <a:hlinkClick r:id="rId4"/>
              </a:rPr>
              <a:t>www.provinceditalia.it</a:t>
            </a:r>
            <a:endParaRPr lang="it-IT" sz="1400" dirty="0">
              <a:latin typeface="Trebuchet MS"/>
              <a:cs typeface="Trebuchet MS"/>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4F3F3FEA-93D8-B119-0584-B2061388C6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5040" y="198269"/>
            <a:ext cx="2367711" cy="1325732"/>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5638E1DF-8257-54A5-0AF8-F2DED35DFF0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9249" y="558587"/>
            <a:ext cx="2362200" cy="731311"/>
          </a:xfrm>
          <a:prstGeom prst="rect">
            <a:avLst/>
          </a:prstGeom>
        </p:spPr>
      </p:pic>
      <p:pic>
        <p:nvPicPr>
          <p:cNvPr id="2" name="Immagine 1">
            <a:extLst>
              <a:ext uri="{FF2B5EF4-FFF2-40B4-BE49-F238E27FC236}">
                <a16:creationId xmlns:a16="http://schemas.microsoft.com/office/drawing/2014/main" id="{25558456-7BBF-73CC-49EA-168C0E84BC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75B7B984-CD54-2441-ACB0-D7BDCAD79E6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4431202" y="558948"/>
            <a:ext cx="3329596" cy="730950"/>
          </a:xfrm>
          <a:prstGeom prst="rect">
            <a:avLst/>
          </a:prstGeom>
        </p:spPr>
      </p:pic>
      <p:sp>
        <p:nvSpPr>
          <p:cNvPr id="8" name="CasellaDiTesto 7">
            <a:extLst>
              <a:ext uri="{FF2B5EF4-FFF2-40B4-BE49-F238E27FC236}">
                <a16:creationId xmlns:a16="http://schemas.microsoft.com/office/drawing/2014/main" id="{984ECE5F-0CC9-C00B-095E-0B9A4D1EA6DD}"/>
              </a:ext>
            </a:extLst>
          </p:cNvPr>
          <p:cNvSpPr txBox="1"/>
          <p:nvPr/>
        </p:nvSpPr>
        <p:spPr>
          <a:xfrm>
            <a:off x="972378" y="1799596"/>
            <a:ext cx="10173502" cy="782843"/>
          </a:xfrm>
          <a:prstGeom prst="rect">
            <a:avLst/>
          </a:prstGeom>
          <a:noFill/>
        </p:spPr>
        <p:txBody>
          <a:bodyPr wrap="square">
            <a:spAutoFit/>
          </a:bodyPr>
          <a:lstStyle/>
          <a:p>
            <a:pPr algn="ctr">
              <a:lnSpc>
                <a:spcPct val="107000"/>
              </a:lnSpc>
              <a:spcAft>
                <a:spcPts val="800"/>
              </a:spcAft>
              <a:buNone/>
            </a:pPr>
            <a:r>
              <a:rPr lang="it-IT" sz="18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8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CE49FE5-4ED8-18D2-21D0-67835F420A05}"/>
              </a:ext>
            </a:extLst>
          </p:cNvPr>
          <p:cNvSpPr txBox="1"/>
          <p:nvPr/>
        </p:nvSpPr>
        <p:spPr>
          <a:xfrm>
            <a:off x="838200" y="3092137"/>
            <a:ext cx="10173502" cy="610680"/>
          </a:xfrm>
          <a:prstGeom prst="rect">
            <a:avLst/>
          </a:prstGeom>
          <a:noFill/>
        </p:spPr>
        <p:txBody>
          <a:bodyPr wrap="square">
            <a:spAutoFit/>
          </a:bodyPr>
          <a:lstStyle/>
          <a:p>
            <a:pPr algn="ctr">
              <a:lnSpc>
                <a:spcPct val="107000"/>
              </a:lnSpc>
              <a:spcAft>
                <a:spcPts val="800"/>
              </a:spcAft>
              <a:buNone/>
            </a:pPr>
            <a:r>
              <a:rPr lang="it-IT" sz="3200" b="1" dirty="0">
                <a:solidFill>
                  <a:schemeClr val="bg1"/>
                </a:solidFill>
                <a:latin typeface="Aharoni" panose="020F0502020204030204" pitchFamily="2" charset="-79"/>
                <a:cs typeface="Aharoni" panose="020F0502020204030204" pitchFamily="2" charset="-79"/>
              </a:rPr>
              <a:t>GRAZIE PER L’ATTENZIONE</a:t>
            </a:r>
          </a:p>
        </p:txBody>
      </p:sp>
    </p:spTree>
    <p:extLst>
      <p:ext uri="{BB962C8B-B14F-4D97-AF65-F5344CB8AC3E}">
        <p14:creationId xmlns:p14="http://schemas.microsoft.com/office/powerpoint/2010/main" val="886352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rPr>
              <a:t>IL LAVORO A DISTANZA</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629056" y="1641208"/>
            <a:ext cx="11158854" cy="432785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a:noFill/>
                </a:ln>
                <a:solidFill>
                  <a:prstClr val="black"/>
                </a:solidFill>
                <a:effectLst/>
                <a:uLnTx/>
                <a:uFillTx/>
                <a:latin typeface="Calibri"/>
                <a:ea typeface="+mn-ea"/>
                <a:cs typeface="+mn-cs"/>
              </a:rPr>
              <a:t>LAVORO AGILE E LAVORO DA REMOTO: ANALOGIE E DIFFERENZE</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a:noFill/>
                </a:ln>
                <a:solidFill>
                  <a:srgbClr val="C00000"/>
                </a:solidFill>
                <a:effectLst/>
                <a:uLnTx/>
                <a:uFillTx/>
                <a:latin typeface="Calibri"/>
                <a:ea typeface="+mn-ea"/>
                <a:cs typeface="+mn-cs"/>
              </a:rPr>
              <a:t>NEL LAVORO DA REMOTO SI HA SOLO UNA DELOCALIZZAZIONE DELLA PRESTAZIONE CON STRUMENTAZIONI SEMPRE FORNITE DAL DATORE DI LAVORO (A DOMICILIO, IN CENTRI DI CO-WORKING, ETC.); VENGONO MANTENUTE LE STESSE CARATTERISTICHE DELLA PRESTAZIONE (ES. ORARIO DI LAVORO)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a:noFill/>
                </a:ln>
                <a:solidFill>
                  <a:srgbClr val="0070C0"/>
                </a:solidFill>
                <a:effectLst/>
                <a:uLnTx/>
                <a:uFillTx/>
                <a:latin typeface="Calibri"/>
                <a:ea typeface="+mn-ea"/>
                <a:cs typeface="+mn-cs"/>
              </a:rPr>
              <a:t>NEL LAVORO AGILE SI HA MAGGIORE FLESSIBILITA’ DI ORARIO, STRUMENTAZIONI CHE POSSONO ANCHE ESSERE PERSONALI, FASCE DI CONTATTABILITA’, FASCE DI INOPERABILITA’, LAVORO PER OBIETTIVI</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a:noFill/>
                </a:ln>
                <a:solidFill>
                  <a:prstClr val="black"/>
                </a:solidFill>
                <a:effectLst/>
                <a:uLnTx/>
                <a:uFillTx/>
                <a:latin typeface="Calibri"/>
                <a:ea typeface="+mn-ea"/>
                <a:cs typeface="+mn-cs"/>
              </a:rPr>
              <a:t>IN ENTRAMBE LE TIPOLOGIE SI LAVORA FUORI DALLA SEDE DELL’AZIENDA, SI STIPULA UN ACCORDO INDIVIDUALE DATORE DI LAVORO/LAVORATORE, VENGONO GARANTITE LE CONDIZIONI DI SICUREZZA E I DIRITTI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1800" b="0" i="0" u="none" strike="noStrike" kern="0" cap="none" spc="0" normalizeH="0" baseline="0" noProof="0" dirty="0">
                <a:ln>
                  <a:noFill/>
                </a:ln>
                <a:solidFill>
                  <a:prstClr val="black"/>
                </a:solidFill>
                <a:effectLst/>
                <a:uLnTx/>
                <a:uFillTx/>
                <a:latin typeface="Calibri"/>
                <a:ea typeface="+mn-ea"/>
                <a:cs typeface="+mn-cs"/>
              </a:rPr>
              <a:t>DI CARRIERA DEL LAVORATORE</a:t>
            </a:r>
          </a:p>
        </p:txBody>
      </p:sp>
      <p:sp>
        <p:nvSpPr>
          <p:cNvPr id="49" name="object 29">
            <a:extLst>
              <a:ext uri="{FF2B5EF4-FFF2-40B4-BE49-F238E27FC236}">
                <a16:creationId xmlns:a16="http://schemas.microsoft.com/office/drawing/2014/main" id="{660795C6-2930-FA2C-904C-93B73801B727}"/>
              </a:ext>
            </a:extLst>
          </p:cNvPr>
          <p:cNvSpPr/>
          <p:nvPr/>
        </p:nvSpPr>
        <p:spPr>
          <a:xfrm>
            <a:off x="11675427" y="92238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4126389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dirty="0">
                <a:solidFill>
                  <a:srgbClr val="002060"/>
                </a:solidFill>
                <a:highlight>
                  <a:srgbClr val="FFFF00"/>
                </a:highlight>
                <a:latin typeface="Trebuchet MS"/>
                <a:cs typeface="Trebuchet MS"/>
              </a:rPr>
              <a:t>(L’ECCESSO DI) </a:t>
            </a:r>
            <a:r>
              <a:rPr kumimoji="0" lang="it-IT" sz="2400" b="1" i="0" u="none" strike="noStrike" kern="0" cap="none" spc="0" normalizeH="0" baseline="0" noProof="0" dirty="0">
                <a:ln>
                  <a:noFill/>
                </a:ln>
                <a:solidFill>
                  <a:srgbClr val="002060"/>
                </a:solidFill>
                <a:effectLst/>
                <a:highlight>
                  <a:srgbClr val="FFFF00"/>
                </a:highlight>
                <a:uLnTx/>
                <a:uFillTx/>
                <a:latin typeface="Trebuchet MS"/>
                <a:cs typeface="Trebuchet MS"/>
              </a:rPr>
              <a:t>FONTI DELL’ISTITUTO LAVORO AGILE (O SMART WORKING)</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838199" y="1756118"/>
            <a:ext cx="10968991" cy="41077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ctr" defTabSz="914400" eaLnBrk="1" fontAlgn="auto" latinLnBrk="0" hangingPunct="1">
              <a:lnSpc>
                <a:spcPct val="100000"/>
              </a:lnSpc>
              <a:spcBef>
                <a:spcPts val="0"/>
              </a:spcBef>
              <a:spcAft>
                <a:spcPts val="0"/>
              </a:spcAft>
              <a:buClrTx/>
              <a:buSzTx/>
              <a:buFontTx/>
              <a:buChar char="-"/>
              <a:tabLst/>
              <a:defRPr/>
            </a:pPr>
            <a:r>
              <a:rPr kumimoji="0" lang="it-IT" sz="1800" b="1" i="0" u="none" strike="noStrike" kern="0" cap="none" spc="0" normalizeH="0" baseline="0" noProof="0" dirty="0">
                <a:ln>
                  <a:noFill/>
                </a:ln>
                <a:solidFill>
                  <a:srgbClr val="C00000"/>
                </a:solidFill>
                <a:effectLst/>
                <a:uLnTx/>
                <a:uFillTx/>
                <a:latin typeface="Calibri"/>
                <a:ea typeface="+mn-ea"/>
                <a:cs typeface="+mn-cs"/>
              </a:rPr>
              <a:t>LEGGE 124/2015 IN MATERIA DI RIORGANIZZAZIONE DELLE PUBBLICHE AMMINISTRAZIONI - ART. 14;</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1" i="0" u="none" strike="noStrike" kern="0" cap="none" spc="0" normalizeH="0" baseline="0" noProof="0" dirty="0">
              <a:ln>
                <a:noFill/>
              </a:ln>
              <a:solidFill>
                <a:srgbClr val="C00000"/>
              </a:solidFill>
              <a:effectLst/>
              <a:uLnTx/>
              <a:uFillTx/>
              <a:latin typeface="Calibri"/>
              <a:ea typeface="+mn-ea"/>
              <a:cs typeface="+mn-cs"/>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b="1" dirty="0">
                <a:solidFill>
                  <a:srgbClr val="C00000"/>
                </a:solidFill>
                <a:latin typeface="Calibri"/>
              </a:rPr>
              <a:t>LEGGE</a:t>
            </a:r>
            <a:r>
              <a:rPr kumimoji="0" lang="it-IT" sz="1800" b="1" i="0" u="none" strike="noStrike" kern="0" cap="none" spc="0" normalizeH="0" baseline="0" noProof="0" dirty="0">
                <a:ln>
                  <a:noFill/>
                </a:ln>
                <a:solidFill>
                  <a:srgbClr val="C00000"/>
                </a:solidFill>
                <a:effectLst/>
                <a:uLnTx/>
                <a:uFillTx/>
                <a:latin typeface="Calibri"/>
                <a:ea typeface="+mn-ea"/>
                <a:cs typeface="+mn-cs"/>
              </a:rPr>
              <a:t> 81/2017 IN MATERIA DI LAVORO AUTONOMO E LAVORO </a:t>
            </a:r>
            <a:r>
              <a:rPr lang="it-IT" b="1" dirty="0">
                <a:solidFill>
                  <a:srgbClr val="C00000"/>
                </a:solidFill>
              </a:rPr>
              <a:t>SUBORDINATO FLESSIBILE - ARTT. 18-24 </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kumimoji="0" lang="it-IT" sz="1800" b="0" i="0" u="none" strike="noStrike" kern="0" cap="none" spc="0" normalizeH="0" baseline="0" noProof="0" dirty="0">
              <a:ln>
                <a:noFill/>
              </a:ln>
              <a:solidFill>
                <a:prstClr val="black"/>
              </a:solidFill>
              <a:effectLst/>
              <a:uLnTx/>
              <a:uFillTx/>
              <a:latin typeface="Calibri"/>
              <a:ea typeface="+mn-ea"/>
              <a:cs typeface="+mn-cs"/>
            </a:endParaRPr>
          </a:p>
          <a:p>
            <a:pPr marR="0" lvl="0" algn="l" defTabSz="914400" eaLnBrk="1" fontAlgn="auto" latinLnBrk="0" hangingPunct="1">
              <a:lnSpc>
                <a:spcPct val="100000"/>
              </a:lnSpc>
              <a:spcBef>
                <a:spcPts val="0"/>
              </a:spcBef>
              <a:spcAft>
                <a:spcPts val="0"/>
              </a:spcAft>
              <a:buClrTx/>
              <a:buSzTx/>
              <a:tabLst/>
              <a:defRPr/>
            </a:pPr>
            <a:r>
              <a:rPr lang="it-IT" noProof="0" dirty="0">
                <a:solidFill>
                  <a:srgbClr val="0070C0"/>
                </a:solidFill>
                <a:latin typeface="Calibri"/>
              </a:rPr>
              <a:t>FINALITA’ DI COMPETI</a:t>
            </a:r>
            <a:r>
              <a:rPr lang="it-IT" dirty="0">
                <a:solidFill>
                  <a:srgbClr val="0070C0"/>
                </a:solidFill>
                <a:latin typeface="Calibri"/>
              </a:rPr>
              <a:t>TIVITA’, SEMPLIFICAZIONE, LAVORO PER OBJTS, CONCILIAZIONE TEMPI DI VITA E DI LAVORO</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latin typeface="Calibri"/>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latin typeface="Calibri"/>
              </a:rPr>
              <a:t>INTRODUZIONE DEL P.O.L.A. E PERCENTUALI MINIME DI LAVORO AGILE NELLA PUBBLICA AMMINISTRAZIONE</a:t>
            </a:r>
          </a:p>
          <a:p>
            <a:pPr marR="0" lvl="0" algn="l" defTabSz="914400" eaLnBrk="1" fontAlgn="auto" latinLnBrk="0" hangingPunct="1">
              <a:lnSpc>
                <a:spcPct val="100000"/>
              </a:lnSpc>
              <a:spcBef>
                <a:spcPts val="0"/>
              </a:spcBef>
              <a:spcAft>
                <a:spcPts val="0"/>
              </a:spcAft>
              <a:buClrTx/>
              <a:buSzTx/>
              <a:tabLst/>
              <a:defRPr/>
            </a:pPr>
            <a:endParaRPr kumimoji="0" lang="it-IT" sz="1800" b="0" i="0" u="none" strike="noStrike" kern="0" cap="none" spc="0" normalizeH="0" baseline="0" noProof="0" dirty="0">
              <a:ln>
                <a:noFill/>
              </a:ln>
              <a:solidFill>
                <a:srgbClr val="0070C0"/>
              </a:solidFill>
              <a:effectLst/>
              <a:uLnTx/>
              <a:uFillTx/>
              <a:latin typeface="Calibri"/>
              <a:ea typeface="+mn-ea"/>
              <a:cs typeface="+mn-cs"/>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latin typeface="Calibri"/>
              </a:rPr>
              <a:t>NECESSITA’ DI STIPULARE ACCORDI INDIVIDUALI</a:t>
            </a:r>
          </a:p>
          <a:p>
            <a:pPr marR="0" lvl="0" algn="l" defTabSz="914400" eaLnBrk="1" fontAlgn="auto" latinLnBrk="0" hangingPunct="1">
              <a:lnSpc>
                <a:spcPct val="100000"/>
              </a:lnSpc>
              <a:spcBef>
                <a:spcPts val="0"/>
              </a:spcBef>
              <a:spcAft>
                <a:spcPts val="0"/>
              </a:spcAft>
              <a:buClrTx/>
              <a:buSzTx/>
              <a:tabLst/>
              <a:defRPr/>
            </a:pPr>
            <a:endParaRPr kumimoji="0" lang="it-IT" sz="1800" b="0" i="0" u="none" strike="noStrike" kern="0" cap="none" spc="0" normalizeH="0" baseline="0" noProof="0" dirty="0">
              <a:ln>
                <a:noFill/>
              </a:ln>
              <a:solidFill>
                <a:srgbClr val="0070C0"/>
              </a:solidFill>
              <a:effectLst/>
              <a:uLnTx/>
              <a:uFillTx/>
              <a:latin typeface="Calibri"/>
              <a:ea typeface="+mn-ea"/>
              <a:cs typeface="+mn-cs"/>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latin typeface="Calibri"/>
              </a:rPr>
              <a:t>TUTELA SALUTE, SICUREZZA, INFORTUNI (E RELATIVE INFORMATIVE AL LAVORATORE)</a:t>
            </a:r>
          </a:p>
          <a:p>
            <a:pPr marR="0" lvl="0" algn="l" defTabSz="914400" eaLnBrk="1" fontAlgn="auto" latinLnBrk="0" hangingPunct="1">
              <a:lnSpc>
                <a:spcPct val="100000"/>
              </a:lnSpc>
              <a:spcBef>
                <a:spcPts val="0"/>
              </a:spcBef>
              <a:spcAft>
                <a:spcPts val="0"/>
              </a:spcAft>
              <a:buClrTx/>
              <a:buSzTx/>
              <a:tabLst/>
              <a:defRPr/>
            </a:pPr>
            <a:endParaRPr kumimoji="0" lang="it-IT" sz="1800" b="0" i="0" u="none" strike="noStrike" kern="0" cap="none" spc="0" normalizeH="0" baseline="0" noProof="0" dirty="0">
              <a:ln>
                <a:noFill/>
              </a:ln>
              <a:solidFill>
                <a:srgbClr val="0070C0"/>
              </a:solidFill>
              <a:effectLst/>
              <a:uLnTx/>
              <a:uFillTx/>
              <a:latin typeface="Calibri"/>
              <a:ea typeface="+mn-ea"/>
              <a:cs typeface="+mn-cs"/>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latin typeface="Calibri"/>
              </a:rPr>
              <a:t>AGEVOLAZIONI PER PARTICOLARI SITUAZIONI FAMILIARI O DI SALUTE</a:t>
            </a:r>
          </a:p>
          <a:p>
            <a:pPr marR="0" lvl="0" algn="l" defTabSz="914400" eaLnBrk="1" fontAlgn="auto" latinLnBrk="0" hangingPunct="1">
              <a:lnSpc>
                <a:spcPct val="100000"/>
              </a:lnSpc>
              <a:spcBef>
                <a:spcPts val="0"/>
              </a:spcBef>
              <a:spcAft>
                <a:spcPts val="0"/>
              </a:spcAft>
              <a:buClrTx/>
              <a:buSzTx/>
              <a:tabLst/>
              <a:defRPr/>
            </a:pPr>
            <a:endParaRPr kumimoji="0" lang="it-IT" sz="1800" b="0" i="0" u="none" strike="noStrike" kern="0" cap="none" spc="0" normalizeH="0" baseline="0" noProof="0" dirty="0">
              <a:ln>
                <a:noFill/>
              </a:ln>
              <a:solidFill>
                <a:srgbClr val="0070C0"/>
              </a:solidFill>
              <a:effectLst/>
              <a:uLnTx/>
              <a:uFillTx/>
              <a:latin typeface="Calibri"/>
              <a:ea typeface="+mn-ea"/>
              <a:cs typeface="+mn-cs"/>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latin typeface="Calibri"/>
              </a:rPr>
              <a:t>DIRITTO ALLA FORMAZIONE SPECIFICA</a:t>
            </a:r>
            <a:endParaRPr kumimoji="0" lang="it-IT" sz="1800" b="0" i="0" u="none" strike="noStrike" kern="0" cap="none" spc="0" normalizeH="0" baseline="0" noProof="0" dirty="0">
              <a:ln>
                <a:noFill/>
              </a:ln>
              <a:solidFill>
                <a:srgbClr val="0070C0"/>
              </a:solidFill>
              <a:effectLst/>
              <a:uLnTx/>
              <a:uFillTx/>
              <a:latin typeface="Calibri"/>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546712" y="1110260"/>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374824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94766"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lang="it-IT" sz="2400" b="1">
                <a:solidFill>
                  <a:srgbClr val="002060"/>
                </a:solidFill>
                <a:latin typeface="Trebuchet MS"/>
                <a:cs typeface="Trebuchet MS"/>
              </a:rPr>
              <a:t>(L’ECCESSO DI) FONTI DELL’ISTITUTO LAVORO AGILE (O SMART WORKING)</a:t>
            </a:r>
            <a:endParaRPr lang="it-IT" sz="2400" b="1" dirty="0">
              <a:solidFill>
                <a:srgbClr val="002060"/>
              </a:solidFill>
              <a:latin typeface="Trebuchet MS"/>
              <a:cs typeface="Trebuchet MS"/>
            </a:endParaRP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990600" y="1663837"/>
            <a:ext cx="10797310" cy="44964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b="1" dirty="0">
                <a:solidFill>
                  <a:srgbClr val="C00000"/>
                </a:solidFill>
              </a:rPr>
              <a:t>CCNL FUNZIONI LOCALI 2019/2021 DEL 16/11/2022 – ARTT. 63, 65 E 67</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b="1" dirty="0">
              <a:solidFill>
                <a:srgbClr val="C00000"/>
              </a:solidFill>
            </a:endParaRPr>
          </a:p>
          <a:p>
            <a:pPr marL="285750" marR="0" lvl="0" indent="-285750" algn="ctr" defTabSz="914400" eaLnBrk="1" fontAlgn="auto" latinLnBrk="0" hangingPunct="1">
              <a:lnSpc>
                <a:spcPct val="100000"/>
              </a:lnSpc>
              <a:spcBef>
                <a:spcPts val="0"/>
              </a:spcBef>
              <a:spcAft>
                <a:spcPts val="0"/>
              </a:spcAft>
              <a:buClrTx/>
              <a:buSzTx/>
              <a:buFontTx/>
              <a:buChar char="-"/>
              <a:tabLst/>
              <a:defRPr/>
            </a:pPr>
            <a:r>
              <a:rPr lang="it-IT" b="1" dirty="0">
                <a:solidFill>
                  <a:srgbClr val="C00000"/>
                </a:solidFill>
              </a:rPr>
              <a:t>CCNL FUNZIONI LOCALI 2022/2024 DEL 23/02/2026 – ARTT. 40 E 41</a:t>
            </a:r>
          </a:p>
          <a:p>
            <a:pPr marR="0" lvl="0" algn="l" defTabSz="914400" eaLnBrk="1" fontAlgn="auto" latinLnBrk="0" hangingPunct="1">
              <a:lnSpc>
                <a:spcPct val="100000"/>
              </a:lnSpc>
              <a:spcBef>
                <a:spcPts val="0"/>
              </a:spcBef>
              <a:spcAft>
                <a:spcPts val="0"/>
              </a:spcAft>
              <a:buClrTx/>
              <a:buSzTx/>
              <a:tabLst/>
              <a:defRPr/>
            </a:pPr>
            <a:endParaRPr lang="it-IT" dirty="0">
              <a:solidFill>
                <a:srgbClr val="C0000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NON E’ COMPATIBILE CON STRAORDINARIO, LAVORI RISCHIOSI, DISAGIATI, TRASFERTE</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SONO GARANTITI BUONO PASTO E PERMESSI</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FASCE DI CONTATTABILITA’ / DISCONNESSIONE, FATTA SALVA L’ATTIVITA’ FUNZIONALE AGLI OBIETTIVI E FASCIA DI INOPERABILITA’</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SALUTE E SICUREZZA</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RISERVATEZZA</a:t>
            </a:r>
          </a:p>
          <a:p>
            <a:pPr marR="0" lvl="0" algn="l" defTabSz="914400" eaLnBrk="1" fontAlgn="auto" latinLnBrk="0" hangingPunct="1">
              <a:lnSpc>
                <a:spcPct val="100000"/>
              </a:lnSpc>
              <a:spcBef>
                <a:spcPts val="0"/>
              </a:spcBef>
              <a:spcAft>
                <a:spcPts val="0"/>
              </a:spcAft>
              <a:buClrTx/>
              <a:buSzTx/>
              <a:tabLst/>
              <a:defRPr/>
            </a:pPr>
            <a:endParaRPr lang="it-IT" dirty="0">
              <a:solidFill>
                <a:srgbClr val="0070C0"/>
              </a:solidFill>
            </a:endParaRPr>
          </a:p>
          <a:p>
            <a:pPr marR="0" lvl="0" algn="l" defTabSz="914400" eaLnBrk="1" fontAlgn="auto" latinLnBrk="0" hangingPunct="1">
              <a:lnSpc>
                <a:spcPct val="100000"/>
              </a:lnSpc>
              <a:spcBef>
                <a:spcPts val="0"/>
              </a:spcBef>
              <a:spcAft>
                <a:spcPts val="0"/>
              </a:spcAft>
              <a:buClrTx/>
              <a:buSzTx/>
              <a:tabLst/>
              <a:defRPr/>
            </a:pPr>
            <a:r>
              <a:rPr lang="it-IT" dirty="0">
                <a:solidFill>
                  <a:srgbClr val="0070C0"/>
                </a:solidFill>
              </a:rPr>
              <a:t>FORMAZIONE</a:t>
            </a:r>
          </a:p>
          <a:p>
            <a:pPr marL="285750" marR="0" lvl="0" indent="-285750" algn="ctr" defTabSz="914400" eaLnBrk="1" fontAlgn="auto" latinLnBrk="0" hangingPunct="1">
              <a:lnSpc>
                <a:spcPct val="100000"/>
              </a:lnSpc>
              <a:spcBef>
                <a:spcPts val="0"/>
              </a:spcBef>
              <a:spcAft>
                <a:spcPts val="0"/>
              </a:spcAft>
              <a:buClrTx/>
              <a:buSzTx/>
              <a:buFontTx/>
              <a:buChar char="-"/>
              <a:tabLst/>
              <a:defRPr/>
            </a:pPr>
            <a:endParaRPr lang="it-IT" dirty="0">
              <a:solidFill>
                <a:prstClr val="black"/>
              </a:solidFill>
            </a:endParaRPr>
          </a:p>
        </p:txBody>
      </p:sp>
      <p:sp>
        <p:nvSpPr>
          <p:cNvPr id="49" name="object 29">
            <a:extLst>
              <a:ext uri="{FF2B5EF4-FFF2-40B4-BE49-F238E27FC236}">
                <a16:creationId xmlns:a16="http://schemas.microsoft.com/office/drawing/2014/main" id="{660795C6-2930-FA2C-904C-93B73801B727}"/>
              </a:ext>
            </a:extLst>
          </p:cNvPr>
          <p:cNvSpPr/>
          <p:nvPr/>
        </p:nvSpPr>
        <p:spPr>
          <a:xfrm>
            <a:off x="11689186" y="98919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150879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94766"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(L’ECCESSO DI) FONTI DELL’ISTITUTO LAVORO AGILE (O SMART WORKING)</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990600" y="1600200"/>
            <a:ext cx="10797310" cy="45600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200" b="1" dirty="0">
                <a:solidFill>
                  <a:srgbClr val="C00000"/>
                </a:solidFill>
                <a:latin typeface="Calibri"/>
              </a:rPr>
              <a:t>LA CONTRATTAZIONE DECENTRATA INTEGRATIVA ED IL CONFRONTO (PREVISTI DAI CCNL PER L’ISTITUTO DEL LAVORO AGILE)</a:t>
            </a:r>
            <a:endParaRPr kumimoji="0" lang="it-IT" sz="22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2200" dirty="0">
                <a:solidFill>
                  <a:srgbClr val="0070C0"/>
                </a:solidFill>
                <a:latin typeface="Calibri"/>
              </a:rPr>
              <a:t>OBBLIGO DI DISCIPLINARE I PERCORSI DI FACILITAZIONE ALL’ACCESSO AL LAVORO AGILE DA PARTE DEI LAVORATORI CHE SI TROVANO IN CONDIZIONI DI PARTICOLARE NECESSITA’, NON COPERTE DA ALTRE MISURE</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0070C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2200" dirty="0">
                <a:solidFill>
                  <a:srgbClr val="0070C0"/>
                </a:solidFill>
                <a:latin typeface="Calibri"/>
              </a:rPr>
              <a:t>ES. LAVORATORI CON PARTICOLARI ESIGENZE DI SALUTE, LAVORATORI CHE ASSISTONO FAMILIARI CON DISABILITA’ IN SITUAZIONI DI GRAVITA’ (LEGGE 104/1992) O CHE GODANO DEI BENEFICI PREVISTI DAL D.LGS. 151/2001 A SOSTEGNO DELLA GENITORIALITA’ </a:t>
            </a:r>
            <a:r>
              <a:rPr lang="it-IT" sz="2200" i="1" dirty="0">
                <a:solidFill>
                  <a:srgbClr val="0070C0"/>
                </a:solidFill>
                <a:latin typeface="Calibri"/>
              </a:rPr>
              <a:t>E PER ALTRE CASISTICHE INDIVIDUATE IN SEDE DI CONTRATTAZIONE COLLETTIVA INTEGRATIVA</a:t>
            </a:r>
          </a:p>
        </p:txBody>
      </p:sp>
      <p:sp>
        <p:nvSpPr>
          <p:cNvPr id="49" name="object 29">
            <a:extLst>
              <a:ext uri="{FF2B5EF4-FFF2-40B4-BE49-F238E27FC236}">
                <a16:creationId xmlns:a16="http://schemas.microsoft.com/office/drawing/2014/main" id="{660795C6-2930-FA2C-904C-93B73801B727}"/>
              </a:ext>
            </a:extLst>
          </p:cNvPr>
          <p:cNvSpPr/>
          <p:nvPr/>
        </p:nvSpPr>
        <p:spPr>
          <a:xfrm>
            <a:off x="11689186" y="98919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4914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839306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94766"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dirty="0">
                <a:ln>
                  <a:noFill/>
                </a:ln>
                <a:solidFill>
                  <a:srgbClr val="002060"/>
                </a:solidFill>
                <a:effectLst/>
                <a:uLnTx/>
                <a:uFillTx/>
                <a:latin typeface="Trebuchet MS"/>
                <a:cs typeface="Trebuchet MS"/>
              </a:rPr>
              <a:t>(L’ECCESSO DI) FONTI DELL’ISTITUTO LAVORO AGILE (O SMART WORKING)</a:t>
            </a: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990600" y="1600200"/>
            <a:ext cx="10797310" cy="45600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it-IT" sz="2000" b="1" dirty="0">
                <a:solidFill>
                  <a:srgbClr val="C00000"/>
                </a:solidFill>
                <a:latin typeface="Calibri"/>
              </a:rPr>
              <a:t>IL PIANO ORGANIZZATIVO DEL LAVORO AGILE (POLA) NELL’AMBITO </a:t>
            </a:r>
          </a:p>
          <a:p>
            <a:pPr marL="0" marR="0" lvl="0" indent="0" algn="ctr" defTabSz="914400" eaLnBrk="1" fontAlgn="auto" latinLnBrk="0" hangingPunct="1">
              <a:lnSpc>
                <a:spcPct val="100000"/>
              </a:lnSpc>
              <a:spcBef>
                <a:spcPts val="0"/>
              </a:spcBef>
              <a:spcAft>
                <a:spcPts val="0"/>
              </a:spcAft>
              <a:buClrTx/>
              <a:buSzTx/>
              <a:buFontTx/>
              <a:buNone/>
              <a:tabLst/>
              <a:defRPr/>
            </a:pPr>
            <a:r>
              <a:rPr lang="it-IT" sz="2000" b="1" dirty="0">
                <a:solidFill>
                  <a:srgbClr val="C00000"/>
                </a:solidFill>
                <a:latin typeface="Calibri"/>
              </a:rPr>
              <a:t>DEL PIAO (SEZ. ORGANIZZAZIONE)</a:t>
            </a:r>
            <a:endParaRPr kumimoji="0" lang="it-IT" sz="2000" b="1" i="0" u="none" strike="noStrike" kern="0" cap="none" spc="0" normalizeH="0" baseline="0" noProof="0" dirty="0">
              <a:ln>
                <a:noFill/>
              </a:ln>
              <a:solidFill>
                <a:srgbClr val="C0000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rgbClr val="C00000"/>
              </a:solidFill>
              <a:effectLst/>
              <a:uLnTx/>
              <a:uFillTx/>
              <a:latin typeface="Calibri"/>
              <a:ea typeface="+mn-ea"/>
              <a:cs typeface="+mn-cs"/>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b="0" i="0" u="none" strike="noStrike" kern="0" cap="none" spc="0" normalizeH="0" baseline="0" noProof="0" dirty="0">
                <a:ln>
                  <a:noFill/>
                </a:ln>
                <a:solidFill>
                  <a:srgbClr val="0070C0"/>
                </a:solidFill>
                <a:effectLst/>
                <a:uLnTx/>
                <a:uFillTx/>
                <a:latin typeface="Calibri"/>
                <a:ea typeface="+mn-ea"/>
                <a:cs typeface="+mn-cs"/>
              </a:rPr>
              <a:t>INDIVIDUA LE ATTIVITA’ «SMARTIZZABILI» O DIRETTAMENTE, O PER ESCLUSIONE</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lang="it-IT" dirty="0">
              <a:solidFill>
                <a:srgbClr val="0070C0"/>
              </a:solidFill>
              <a:latin typeface="Calibri"/>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b="0" i="0" u="none" strike="noStrike" kern="0" cap="none" spc="0" normalizeH="0" baseline="0" noProof="0" dirty="0">
                <a:ln>
                  <a:noFill/>
                </a:ln>
                <a:solidFill>
                  <a:srgbClr val="0070C0"/>
                </a:solidFill>
                <a:effectLst/>
                <a:uLnTx/>
                <a:uFillTx/>
                <a:latin typeface="Calibri"/>
                <a:ea typeface="+mn-ea"/>
                <a:cs typeface="+mn-cs"/>
              </a:rPr>
              <a:t>DEFINISCE I CRITERI RELATIVI ALLE POSTAZIONI DI LAVORO E ALLE RESPONSABILITA’ DEI DIPENDENTI IN MERITO A SICUREZZA, SALUBRITA’, RISERVATEZZA, STABILITA’ DELLA CONNESSIONE E GESTIONE DELLE INTERFERENZE NEI LOCALI PRESCELTI</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lang="it-IT" dirty="0">
              <a:solidFill>
                <a:srgbClr val="0070C0"/>
              </a:solidFill>
              <a:latin typeface="Calibri"/>
            </a:endParaRPr>
          </a:p>
          <a:p>
            <a:pPr marL="342900" indent="-342900" algn="just">
              <a:buFontTx/>
              <a:buChar char="-"/>
              <a:defRPr/>
            </a:pPr>
            <a:r>
              <a:rPr kumimoji="0" lang="it-IT" b="0" i="0" u="none" strike="noStrike" kern="0" cap="none" spc="0" normalizeH="0" baseline="0" noProof="0" dirty="0">
                <a:ln>
                  <a:noFill/>
                </a:ln>
                <a:solidFill>
                  <a:srgbClr val="0070C0"/>
                </a:solidFill>
                <a:effectLst/>
                <a:uLnTx/>
                <a:uFillTx/>
                <a:latin typeface="Calibri"/>
                <a:ea typeface="+mn-ea"/>
                <a:cs typeface="+mn-cs"/>
              </a:rPr>
              <a:t>DEFINISCE I CRITERI PER LE FASCE DI CONTATTABILITA’ / </a:t>
            </a:r>
            <a:r>
              <a:rPr lang="it-IT" dirty="0">
                <a:solidFill>
                  <a:srgbClr val="0070C0"/>
                </a:solidFill>
              </a:rPr>
              <a:t>DISCONNESIONE</a:t>
            </a:r>
            <a:r>
              <a:rPr kumimoji="0" lang="it-IT" b="0" i="0" u="none" strike="noStrike" kern="0" cap="none" spc="0" normalizeH="0" baseline="0" noProof="0" dirty="0">
                <a:ln>
                  <a:noFill/>
                </a:ln>
                <a:solidFill>
                  <a:srgbClr val="0070C0"/>
                </a:solidFill>
                <a:effectLst/>
                <a:uLnTx/>
                <a:uFillTx/>
                <a:latin typeface="Calibri"/>
                <a:ea typeface="+mn-ea"/>
                <a:cs typeface="+mn-cs"/>
              </a:rPr>
              <a:t> E GLI ORARI </a:t>
            </a:r>
            <a:r>
              <a:rPr lang="it-IT" dirty="0">
                <a:solidFill>
                  <a:srgbClr val="0070C0"/>
                </a:solidFill>
              </a:rPr>
              <a:t>DELLA INOPERABILITA’</a:t>
            </a:r>
          </a:p>
          <a:p>
            <a:pPr algn="just">
              <a:defRPr/>
            </a:pPr>
            <a:endParaRPr lang="it-IT" dirty="0">
              <a:solidFill>
                <a:srgbClr val="0070C0"/>
              </a:solidFill>
              <a:latin typeface="Calibri"/>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kumimoji="0" lang="it-IT" b="0" i="0" u="none" strike="noStrike" kern="0" cap="none" spc="0" normalizeH="0" baseline="0" noProof="0" dirty="0">
                <a:ln>
                  <a:noFill/>
                </a:ln>
                <a:solidFill>
                  <a:srgbClr val="0070C0"/>
                </a:solidFill>
                <a:effectLst/>
                <a:uLnTx/>
                <a:uFillTx/>
                <a:latin typeface="Calibri"/>
                <a:ea typeface="+mn-ea"/>
                <a:cs typeface="+mn-cs"/>
              </a:rPr>
              <a:t>DEFINISCE I CRITERI PER LA DURATA DELL’ACCORDO INDIVIDUALE, IL NUMERO MASSIMO DI GIORNATE (CON RELATIVI CRITERI PER EVENTUALI DEROGHE) ED IL RECESSO</a:t>
            </a:r>
          </a:p>
          <a:p>
            <a:pPr marL="342900" marR="0" lvl="0" indent="-342900" algn="just" defTabSz="914400" eaLnBrk="1" fontAlgn="auto" latinLnBrk="0" hangingPunct="1">
              <a:lnSpc>
                <a:spcPct val="100000"/>
              </a:lnSpc>
              <a:spcBef>
                <a:spcPts val="0"/>
              </a:spcBef>
              <a:spcAft>
                <a:spcPts val="0"/>
              </a:spcAft>
              <a:buClrTx/>
              <a:buSzTx/>
              <a:buFontTx/>
              <a:buChar char="-"/>
              <a:tabLst/>
              <a:defRPr/>
            </a:pPr>
            <a:endParaRPr lang="it-IT" dirty="0">
              <a:solidFill>
                <a:srgbClr val="0070C0"/>
              </a:solidFill>
              <a:latin typeface="Calibri"/>
            </a:endParaRPr>
          </a:p>
          <a:p>
            <a:pPr marL="342900" marR="0" lvl="0" indent="-342900" algn="just" defTabSz="914400" eaLnBrk="1" fontAlgn="auto" latinLnBrk="0" hangingPunct="1">
              <a:lnSpc>
                <a:spcPct val="100000"/>
              </a:lnSpc>
              <a:spcBef>
                <a:spcPts val="0"/>
              </a:spcBef>
              <a:spcAft>
                <a:spcPts val="0"/>
              </a:spcAft>
              <a:buClrTx/>
              <a:buSzTx/>
              <a:buFontTx/>
              <a:buChar char="-"/>
              <a:tabLst/>
              <a:defRPr/>
            </a:pPr>
            <a:r>
              <a:rPr lang="it-IT" dirty="0">
                <a:solidFill>
                  <a:srgbClr val="0070C0"/>
                </a:solidFill>
                <a:latin typeface="Calibri"/>
              </a:rPr>
              <a:t>DEFINISCE I CRITERI PER LA STRUMENTAZIONE DA UTILIZZARE (DELL’ENTE O DEL LAVORATORE)</a:t>
            </a:r>
          </a:p>
        </p:txBody>
      </p:sp>
      <p:sp>
        <p:nvSpPr>
          <p:cNvPr id="49" name="object 29">
            <a:extLst>
              <a:ext uri="{FF2B5EF4-FFF2-40B4-BE49-F238E27FC236}">
                <a16:creationId xmlns:a16="http://schemas.microsoft.com/office/drawing/2014/main" id="{660795C6-2930-FA2C-904C-93B73801B727}"/>
              </a:ext>
            </a:extLst>
          </p:cNvPr>
          <p:cNvSpPr/>
          <p:nvPr/>
        </p:nvSpPr>
        <p:spPr>
          <a:xfrm>
            <a:off x="11689186" y="98919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4914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2073386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94766"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r>
              <a:rPr kumimoji="0" lang="it-IT" sz="2400" b="1" i="0" u="none" strike="noStrike" kern="0" cap="none" spc="0" normalizeH="0" baseline="0" noProof="0">
                <a:ln>
                  <a:noFill/>
                </a:ln>
                <a:solidFill>
                  <a:srgbClr val="002060"/>
                </a:solidFill>
                <a:effectLst/>
                <a:uLnTx/>
                <a:uFillTx/>
                <a:latin typeface="Trebuchet MS"/>
                <a:cs typeface="Trebuchet MS"/>
              </a:rPr>
              <a:t>(L’ECCESSO DI) FONTI DELL’ISTITUTO LAVORO AGILE (O SMART WORKING)</a:t>
            </a: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990600" y="1663837"/>
            <a:ext cx="10797310" cy="44964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2200" b="0" i="0" u="none" strike="noStrike" kern="0" cap="none" spc="0" normalizeH="0" baseline="0" noProof="0" dirty="0">
                <a:ln>
                  <a:noFill/>
                </a:ln>
                <a:solidFill>
                  <a:srgbClr val="C00000"/>
                </a:solidFill>
                <a:effectLst/>
                <a:uLnTx/>
                <a:uFillTx/>
                <a:latin typeface="Calibri"/>
                <a:ea typeface="+mn-ea"/>
                <a:cs typeface="+mn-cs"/>
              </a:rPr>
              <a:t>IL POLA E’ ORMAI CONFLUITO NEL PIANO INTEGRATO ATTIVITA’ ED ORGANIZZAZIONE (PIAO)</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2200" b="0" i="0" u="none" strike="noStrike" kern="0" cap="none" spc="0" normalizeH="0" baseline="0" noProof="0" dirty="0">
              <a:ln>
                <a:noFill/>
              </a:ln>
              <a:solidFill>
                <a:srgbClr val="C00000"/>
              </a:solidFill>
              <a:effectLst/>
              <a:uLnTx/>
              <a:uFillTx/>
              <a:latin typeface="Calibri"/>
              <a:ea typeface="+mn-ea"/>
              <a:cs typeface="+mn-cs"/>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2200" b="0" i="0" u="none" strike="noStrike" kern="0" cap="none" spc="0" normalizeH="0" baseline="0" noProof="0" dirty="0">
                <a:ln>
                  <a:noFill/>
                </a:ln>
                <a:solidFill>
                  <a:srgbClr val="0070C0"/>
                </a:solidFill>
                <a:effectLst/>
                <a:uLnTx/>
                <a:uFillTx/>
                <a:latin typeface="Calibri"/>
                <a:ea typeface="+mn-ea"/>
                <a:cs typeface="+mn-cs"/>
              </a:rPr>
              <a:t>Il D.P.R. 24 giugno 2022, n. 81, ha disposto (con l'art. 1, lettera e) che </a:t>
            </a:r>
            <a:r>
              <a:rPr kumimoji="0" lang="it-IT" sz="2200" b="0" i="1" u="none" strike="noStrike" kern="0" cap="none" spc="0" normalizeH="0" baseline="0" noProof="0" dirty="0">
                <a:ln>
                  <a:noFill/>
                </a:ln>
                <a:solidFill>
                  <a:srgbClr val="0070C0"/>
                </a:solidFill>
                <a:effectLst/>
                <a:uLnTx/>
                <a:uFillTx/>
                <a:latin typeface="Calibri"/>
                <a:ea typeface="+mn-ea"/>
                <a:cs typeface="+mn-cs"/>
              </a:rPr>
              <a:t>"Ai sensi di quanto previsto dall'articolo 6, comma 1, del decreto-legge 9 giugno 2021, n. 80, convertito, con modificazioni, dalla legge 6 agosto 2021, n. 113, per le amministrazioni pubbliche di cui all'articolo 1, comma 2, del decreto legislativo 30 marzo 2001, n. 165, con più di cinquanta dipendenti, sono soppressi, in quanto assorbiti nelle apposite sezioni del Piano integrato di attività e organizzazione (PIAO), gli adempimenti inerenti ai piani di cui alle seguenti disposizioni:</a:t>
            </a:r>
          </a:p>
          <a:p>
            <a:pPr marL="285750" marR="0" lvl="0" indent="-285750" algn="just" defTabSz="914400" eaLnBrk="1" fontAlgn="auto" latinLnBrk="0" hangingPunct="1">
              <a:lnSpc>
                <a:spcPct val="100000"/>
              </a:lnSpc>
              <a:spcBef>
                <a:spcPts val="0"/>
              </a:spcBef>
              <a:spcAft>
                <a:spcPts val="0"/>
              </a:spcAft>
              <a:buClrTx/>
              <a:buSzTx/>
              <a:buFontTx/>
              <a:buChar char="-"/>
              <a:tabLst/>
              <a:defRPr/>
            </a:pPr>
            <a:r>
              <a:rPr kumimoji="0" lang="it-IT" sz="2200" b="0" i="1" u="none" strike="noStrike" kern="0" cap="none" spc="0" normalizeH="0" baseline="0" noProof="0" dirty="0">
                <a:ln>
                  <a:noFill/>
                </a:ln>
                <a:solidFill>
                  <a:srgbClr val="0070C0"/>
                </a:solidFill>
                <a:effectLst/>
                <a:uLnTx/>
                <a:uFillTx/>
                <a:latin typeface="Calibri"/>
                <a:ea typeface="+mn-ea"/>
                <a:cs typeface="+mn-cs"/>
              </a:rPr>
              <a:t>[...]</a:t>
            </a:r>
          </a:p>
          <a:p>
            <a:pPr marL="285750" marR="0" lvl="0" indent="-285750" algn="just" defTabSz="914400" eaLnBrk="1" fontAlgn="auto" latinLnBrk="0" hangingPunct="1">
              <a:lnSpc>
                <a:spcPct val="100000"/>
              </a:lnSpc>
              <a:spcBef>
                <a:spcPts val="0"/>
              </a:spcBef>
              <a:spcAft>
                <a:spcPts val="0"/>
              </a:spcAft>
              <a:buClrTx/>
              <a:buSzTx/>
              <a:buFontTx/>
              <a:buChar char="-"/>
              <a:tabLst/>
              <a:defRPr/>
            </a:pPr>
            <a:r>
              <a:rPr kumimoji="0" lang="it-IT" sz="2200" b="0" i="1" u="none" strike="noStrike" kern="0" cap="none" spc="0" normalizeH="0" baseline="0" noProof="0" dirty="0">
                <a:ln>
                  <a:noFill/>
                </a:ln>
                <a:solidFill>
                  <a:srgbClr val="0070C0"/>
                </a:solidFill>
                <a:effectLst/>
                <a:uLnTx/>
                <a:uFillTx/>
                <a:latin typeface="Calibri"/>
                <a:ea typeface="+mn-ea"/>
                <a:cs typeface="+mn-cs"/>
              </a:rPr>
              <a:t>e) articolo 14, comma 1, della legge 7 agosto 2015, n. 124 (Piano organizzativo del lavoro agile)".</a:t>
            </a:r>
          </a:p>
        </p:txBody>
      </p:sp>
      <p:sp>
        <p:nvSpPr>
          <p:cNvPr id="49" name="object 29">
            <a:extLst>
              <a:ext uri="{FF2B5EF4-FFF2-40B4-BE49-F238E27FC236}">
                <a16:creationId xmlns:a16="http://schemas.microsoft.com/office/drawing/2014/main" id="{660795C6-2930-FA2C-904C-93B73801B727}"/>
              </a:ext>
            </a:extLst>
          </p:cNvPr>
          <p:cNvSpPr/>
          <p:nvPr/>
        </p:nvSpPr>
        <p:spPr>
          <a:xfrm>
            <a:off x="11689186" y="989196"/>
            <a:ext cx="430801" cy="4753610"/>
          </a:xfrm>
          <a:custGeom>
            <a:avLst/>
            <a:gdLst/>
            <a:ahLst/>
            <a:cxnLst/>
            <a:rect l="l" t="t" r="r" b="b"/>
            <a:pathLst>
              <a:path w="538479" h="4753610">
                <a:moveTo>
                  <a:pt x="0" y="0"/>
                </a:moveTo>
                <a:lnTo>
                  <a:pt x="0" y="4753356"/>
                </a:lnTo>
                <a:lnTo>
                  <a:pt x="537972" y="2376678"/>
                </a:lnTo>
                <a:lnTo>
                  <a:pt x="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369332"/>
          </a:xfrm>
        </p:spPr>
        <p:txBody>
          <a:bodyPr/>
          <a:lstStyle/>
          <a:p>
            <a:r>
              <a:rPr lang="it-IT" sz="2400" dirty="0"/>
              <a:t>Lavoro in presenza e lavoro in </a:t>
            </a:r>
            <a:r>
              <a:rPr lang="it-IT" sz="2400" dirty="0" err="1"/>
              <a:t>smart</a:t>
            </a:r>
            <a:r>
              <a:rPr lang="it-IT" sz="2400" dirty="0"/>
              <a:t> </a:t>
            </a:r>
            <a:r>
              <a:rPr lang="it-IT" sz="2400" dirty="0" err="1"/>
              <a:t>working</a:t>
            </a:r>
            <a:r>
              <a:rPr lang="it-IT" sz="2400" dirty="0"/>
              <a:t>: limiti ed opportunità</a:t>
            </a:r>
          </a:p>
        </p:txBody>
      </p:sp>
    </p:spTree>
    <p:extLst>
      <p:ext uri="{BB962C8B-B14F-4D97-AF65-F5344CB8AC3E}">
        <p14:creationId xmlns:p14="http://schemas.microsoft.com/office/powerpoint/2010/main" val="3054727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442</TotalTime>
  <Words>3118</Words>
  <Application>Microsoft Office PowerPoint</Application>
  <PresentationFormat>Widescreen</PresentationFormat>
  <Paragraphs>425</Paragraphs>
  <Slides>32</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32</vt:i4>
      </vt:variant>
    </vt:vector>
  </HeadingPairs>
  <TitlesOfParts>
    <vt:vector size="39" baseType="lpstr">
      <vt:lpstr>Aharoni</vt:lpstr>
      <vt:lpstr>Aptos</vt:lpstr>
      <vt:lpstr>Arial</vt:lpstr>
      <vt:lpstr>Calibri</vt:lpstr>
      <vt:lpstr>Lucida Sans Unicode</vt:lpstr>
      <vt:lpstr>Trebuchet MS</vt:lpstr>
      <vt:lpstr>Office Theme</vt:lpstr>
      <vt:lpstr>Presentazione standard di PowerPoint</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Lavoro in presenza e lavoro in smart working: limiti ed opportunità</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Gardenal</dc:creator>
  <cp:lastModifiedBy>Paolo Ricciarelli</cp:lastModifiedBy>
  <cp:revision>146</cp:revision>
  <cp:lastPrinted>2026-04-01T15:24:42Z</cp:lastPrinted>
  <dcterms:created xsi:type="dcterms:W3CDTF">2024-04-15T08:33:22Z</dcterms:created>
  <dcterms:modified xsi:type="dcterms:W3CDTF">2026-04-01T15:25:06Z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Microsoft® PowerPoint® per Microsoft 365</vt:lpwstr>
  </property>
  <property fmtid="{D5CDD505-2E9C-101B-9397-08002B2CF9AE}" pid="4" name="LastSaved">
    <vt:filetime>2024-04-15T00:00:00Z</vt:filetime>
  </property>
  <property fmtid="{D5CDD505-2E9C-101B-9397-08002B2CF9AE}" pid="5" name="Producer">
    <vt:lpwstr>Microsoft® PowerPoint® per Microsoft 365</vt:lpwstr>
  </property>
</Properties>
</file>